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7" r:id="rId4"/>
  </p:sldMasterIdLst>
  <p:notesMasterIdLst>
    <p:notesMasterId r:id="rId22"/>
  </p:notesMasterIdLst>
  <p:handoutMasterIdLst>
    <p:handoutMasterId r:id="rId23"/>
  </p:handoutMasterIdLst>
  <p:sldIdLst>
    <p:sldId id="484" r:id="rId5"/>
    <p:sldId id="499" r:id="rId6"/>
    <p:sldId id="500" r:id="rId7"/>
    <p:sldId id="502" r:id="rId8"/>
    <p:sldId id="503" r:id="rId9"/>
    <p:sldId id="504" r:id="rId10"/>
    <p:sldId id="457" r:id="rId11"/>
    <p:sldId id="469" r:id="rId12"/>
    <p:sldId id="505" r:id="rId13"/>
    <p:sldId id="497" r:id="rId14"/>
    <p:sldId id="490" r:id="rId15"/>
    <p:sldId id="513" r:id="rId16"/>
    <p:sldId id="511" r:id="rId17"/>
    <p:sldId id="514" r:id="rId18"/>
    <p:sldId id="507" r:id="rId19"/>
    <p:sldId id="515" r:id="rId20"/>
    <p:sldId id="51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90000"/>
    <a:srgbClr val="FF361E"/>
    <a:srgbClr val="EB751C"/>
    <a:srgbClr val="E9F54D"/>
    <a:srgbClr val="2384BA"/>
    <a:srgbClr val="FF7480"/>
    <a:srgbClr val="58ABB3"/>
    <a:srgbClr val="1DB049"/>
    <a:srgbClr val="5FF3F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87136" autoAdjust="0"/>
  </p:normalViewPr>
  <p:slideViewPr>
    <p:cSldViewPr snapToGrid="0" snapToObjects="1">
      <p:cViewPr>
        <p:scale>
          <a:sx n="50" d="100"/>
          <a:sy n="50" d="100"/>
        </p:scale>
        <p:origin x="-1080" y="-378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PE"/>
  <c:style val="18"/>
  <c:chart>
    <c:autoTitleDeleted val="1"/>
    <c:plotArea>
      <c:layout>
        <c:manualLayout>
          <c:layoutTarget val="inner"/>
          <c:xMode val="edge"/>
          <c:yMode val="edge"/>
          <c:x val="0.12475794137900102"/>
          <c:y val="6.1360922950625479E-2"/>
          <c:w val="0.87403032820103099"/>
          <c:h val="0.61458311086570849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Berth</c:v>
                </c:pt>
              </c:strCache>
            </c:strRef>
          </c:tx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txPr>
              <a:bodyPr/>
              <a:lstStyle/>
              <a:p>
                <a:pPr>
                  <a:defRPr lang="es-ES" sz="1200" b="1"/>
                </a:pPr>
                <a:endParaRPr lang="es-PE"/>
              </a:p>
            </c:txPr>
            <c:showVal val="1"/>
          </c:dLbls>
          <c:cat>
            <c:strRef>
              <c:f>Sheet1!$B$1:$L$1</c:f>
              <c:strCache>
                <c:ptCount val="11"/>
                <c:pt idx="0">
                  <c:v>Jul</c:v>
                </c:pt>
                <c:pt idx="1">
                  <c:v>Ago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Dic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</c:strCache>
            </c:strRef>
          </c:cat>
          <c:val>
            <c:numRef>
              <c:f>Sheet1!$B$2:$L$2</c:f>
              <c:numCache>
                <c:formatCode>_(* #,##0_);_(* \(#,##0\);_(* "-"??_);_(@_)</c:formatCode>
                <c:ptCount val="11"/>
                <c:pt idx="0">
                  <c:v>24.22</c:v>
                </c:pt>
                <c:pt idx="1">
                  <c:v>32.949999999999996</c:v>
                </c:pt>
                <c:pt idx="2">
                  <c:v>33.97</c:v>
                </c:pt>
                <c:pt idx="3">
                  <c:v>36.92</c:v>
                </c:pt>
                <c:pt idx="4">
                  <c:v>40.660000000000011</c:v>
                </c:pt>
                <c:pt idx="5">
                  <c:v>38.809999999999995</c:v>
                </c:pt>
                <c:pt idx="6">
                  <c:v>37.99</c:v>
                </c:pt>
                <c:pt idx="7">
                  <c:v>43</c:v>
                </c:pt>
                <c:pt idx="8">
                  <c:v>42</c:v>
                </c:pt>
                <c:pt idx="9">
                  <c:v>43</c:v>
                </c:pt>
                <c:pt idx="10">
                  <c:v>37</c:v>
                </c:pt>
              </c:numCache>
            </c:numRef>
          </c:val>
        </c:ser>
        <c:marker val="1"/>
        <c:axId val="133548672"/>
        <c:axId val="133640576"/>
      </c:lineChart>
      <c:catAx>
        <c:axId val="133548672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lang="es-ES"/>
            </a:pPr>
            <a:endParaRPr lang="es-PE"/>
          </a:p>
        </c:txPr>
        <c:crossAx val="133640576"/>
        <c:crosses val="autoZero"/>
        <c:auto val="1"/>
        <c:lblAlgn val="ctr"/>
        <c:lblOffset val="100"/>
      </c:catAx>
      <c:valAx>
        <c:axId val="133640576"/>
        <c:scaling>
          <c:orientation val="minMax"/>
          <c:max val="55"/>
          <c:min val="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lang="es-ES" sz="1000"/>
            </a:pPr>
            <a:endParaRPr lang="es-PE"/>
          </a:p>
        </c:txPr>
        <c:crossAx val="133548672"/>
        <c:crosses val="autoZero"/>
        <c:crossBetween val="between"/>
        <c:majorUnit val="15"/>
      </c:valAx>
    </c:plotArea>
    <c:plotVisOnly val="1"/>
    <c:dispBlanksAs val="gap"/>
  </c:chart>
  <c:txPr>
    <a:bodyPr/>
    <a:lstStyle/>
    <a:p>
      <a:pPr>
        <a:defRPr sz="1100"/>
      </a:pPr>
      <a:endParaRPr lang="es-PE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PE"/>
  <c:style val="18"/>
  <c:chart>
    <c:autoTitleDeleted val="1"/>
    <c:plotArea>
      <c:layout>
        <c:manualLayout>
          <c:layoutTarget val="inner"/>
          <c:xMode val="edge"/>
          <c:yMode val="edge"/>
          <c:x val="8.034228444472416E-2"/>
          <c:y val="0.29373643447414499"/>
          <c:w val="0.86490485073018575"/>
          <c:h val="0.54971932456492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Gross</c:v>
                </c:pt>
              </c:strCache>
            </c:strRef>
          </c:tx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txPr>
              <a:bodyPr/>
              <a:lstStyle/>
              <a:p>
                <a:pPr>
                  <a:defRPr lang="en-US" sz="1200" b="1"/>
                </a:pPr>
                <a:endParaRPr lang="es-PE"/>
              </a:p>
            </c:txPr>
            <c:showVal val="1"/>
          </c:dLbls>
          <c:cat>
            <c:strRef>
              <c:f>Sheet1!$B$1:$L$1</c:f>
              <c:strCache>
                <c:ptCount val="11"/>
                <c:pt idx="0">
                  <c:v>Jul</c:v>
                </c:pt>
                <c:pt idx="1">
                  <c:v>Ago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Dic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</c:strCache>
            </c:strRef>
          </c:cat>
          <c:val>
            <c:numRef>
              <c:f>Sheet1!$B$2:$L$2</c:f>
              <c:numCache>
                <c:formatCode>_(* #,##0_);_(* \(#,##0\);_(* "-"??_);_(@_)</c:formatCode>
                <c:ptCount val="11"/>
                <c:pt idx="0">
                  <c:v>12.9</c:v>
                </c:pt>
                <c:pt idx="1">
                  <c:v>20.47</c:v>
                </c:pt>
                <c:pt idx="2">
                  <c:v>19.77</c:v>
                </c:pt>
                <c:pt idx="3">
                  <c:v>20.57</c:v>
                </c:pt>
                <c:pt idx="4">
                  <c:v>22.49</c:v>
                </c:pt>
                <c:pt idx="5">
                  <c:v>21.58</c:v>
                </c:pt>
                <c:pt idx="6">
                  <c:v>26.57</c:v>
                </c:pt>
                <c:pt idx="7">
                  <c:v>28</c:v>
                </c:pt>
                <c:pt idx="8">
                  <c:v>29</c:v>
                </c:pt>
                <c:pt idx="9">
                  <c:v>29</c:v>
                </c:pt>
                <c:pt idx="10">
                  <c:v>25</c:v>
                </c:pt>
              </c:numCache>
            </c:numRef>
          </c:val>
        </c:ser>
        <c:marker val="1"/>
        <c:axId val="133762432"/>
        <c:axId val="133776512"/>
      </c:lineChart>
      <c:catAx>
        <c:axId val="133762432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lang="en-US" sz="1100"/>
            </a:pPr>
            <a:endParaRPr lang="es-PE"/>
          </a:p>
        </c:txPr>
        <c:crossAx val="133776512"/>
        <c:crosses val="autoZero"/>
        <c:auto val="1"/>
        <c:lblAlgn val="ctr"/>
        <c:lblOffset val="100"/>
      </c:catAx>
      <c:valAx>
        <c:axId val="133776512"/>
        <c:scaling>
          <c:orientation val="minMax"/>
          <c:max val="35"/>
          <c:min val="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lang="en-US" sz="1000"/>
            </a:pPr>
            <a:endParaRPr lang="es-PE"/>
          </a:p>
        </c:txPr>
        <c:crossAx val="133762432"/>
        <c:crosses val="autoZero"/>
        <c:crossBetween val="between"/>
        <c:majorUnit val="10"/>
      </c:valAx>
    </c:plotArea>
    <c:plotVisOnly val="1"/>
    <c:dispBlanksAs val="gap"/>
  </c:chart>
  <c:txPr>
    <a:bodyPr/>
    <a:lstStyle/>
    <a:p>
      <a:pPr>
        <a:defRPr sz="1800"/>
      </a:pPr>
      <a:endParaRPr lang="es-PE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PE"/>
  <c:style val="18"/>
  <c:chart>
    <c:autoTitleDeleted val="1"/>
    <c:plotArea>
      <c:layout>
        <c:manualLayout>
          <c:layoutTarget val="inner"/>
          <c:xMode val="edge"/>
          <c:yMode val="edge"/>
          <c:x val="0.106978379564296"/>
          <c:y val="0.15074500210961544"/>
          <c:w val="0.88619763149549879"/>
          <c:h val="0.62542370069072162"/>
        </c:manualLayout>
      </c:layout>
      <c:lineChart>
        <c:grouping val="standard"/>
        <c:ser>
          <c:idx val="1"/>
          <c:order val="1"/>
          <c:tx>
            <c:strRef>
              <c:f>Sheet1!$A$2</c:f>
              <c:strCache>
                <c:ptCount val="1"/>
                <c:pt idx="0">
                  <c:v>Turntime</c:v>
                </c:pt>
              </c:strCache>
            </c:strRef>
          </c:tx>
          <c:marker>
            <c:symbol val="none"/>
          </c:marker>
          <c:cat>
            <c:strRef>
              <c:f>Sheet1!$B$1:$I$1</c:f>
              <c:strCache>
                <c:ptCount val="8"/>
                <c:pt idx="0">
                  <c:v>Oct</c:v>
                </c:pt>
                <c:pt idx="1">
                  <c:v>Nov</c:v>
                </c:pt>
                <c:pt idx="2">
                  <c:v>Dic</c:v>
                </c:pt>
                <c:pt idx="3">
                  <c:v>Ene</c:v>
                </c:pt>
                <c:pt idx="4">
                  <c:v>Feb</c:v>
                </c:pt>
                <c:pt idx="5">
                  <c:v>Mar</c:v>
                </c:pt>
                <c:pt idx="6">
                  <c:v>Abr</c:v>
                </c:pt>
                <c:pt idx="7">
                  <c:v>May</c:v>
                </c:pt>
              </c:strCache>
            </c:strRef>
          </c:cat>
          <c:val>
            <c:numRef>
              <c:f>Sheet1!$B$2:$I$2</c:f>
              <c:numCache>
                <c:formatCode>_(* #,##0_);_(* \(#,##0\);_(* "-"??_);_(@_)</c:formatCode>
                <c:ptCount val="8"/>
                <c:pt idx="0">
                  <c:v>56</c:v>
                </c:pt>
                <c:pt idx="1">
                  <c:v>46</c:v>
                </c:pt>
                <c:pt idx="2">
                  <c:v>36</c:v>
                </c:pt>
                <c:pt idx="3">
                  <c:v>27</c:v>
                </c:pt>
                <c:pt idx="4">
                  <c:v>29</c:v>
                </c:pt>
                <c:pt idx="5">
                  <c:v>22</c:v>
                </c:pt>
                <c:pt idx="6">
                  <c:v>17</c:v>
                </c:pt>
                <c:pt idx="7">
                  <c:v>25</c:v>
                </c:pt>
              </c:numCache>
            </c:numRef>
          </c:val>
        </c:ser>
        <c:ser>
          <c:idx val="0"/>
          <c:order val="0"/>
          <c:tx>
            <c:strRef>
              <c:f>Sheet1!$A$2</c:f>
              <c:strCache>
                <c:ptCount val="1"/>
                <c:pt idx="0">
                  <c:v>Turntime</c:v>
                </c:pt>
              </c:strCache>
            </c:strRef>
          </c:tx>
          <c:marker>
            <c:symbol val="none"/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 lang="es-ES" sz="1200" b="1"/>
                </a:pPr>
                <a:endParaRPr lang="es-PE"/>
              </a:p>
            </c:txPr>
            <c:dLblPos val="b"/>
            <c:showVal val="1"/>
          </c:dLbls>
          <c:cat>
            <c:strRef>
              <c:f>Sheet1!$B$1:$I$1</c:f>
              <c:strCache>
                <c:ptCount val="8"/>
                <c:pt idx="0">
                  <c:v>Oct</c:v>
                </c:pt>
                <c:pt idx="1">
                  <c:v>Nov</c:v>
                </c:pt>
                <c:pt idx="2">
                  <c:v>Dic</c:v>
                </c:pt>
                <c:pt idx="3">
                  <c:v>Ene</c:v>
                </c:pt>
                <c:pt idx="4">
                  <c:v>Feb</c:v>
                </c:pt>
                <c:pt idx="5">
                  <c:v>Mar</c:v>
                </c:pt>
                <c:pt idx="6">
                  <c:v>Abr</c:v>
                </c:pt>
                <c:pt idx="7">
                  <c:v>May</c:v>
                </c:pt>
              </c:strCache>
            </c:strRef>
          </c:cat>
          <c:val>
            <c:numRef>
              <c:f>Sheet1!$B$2:$I$2</c:f>
              <c:numCache>
                <c:formatCode>_(* #,##0_);_(* \(#,##0\);_(* "-"??_);_(@_)</c:formatCode>
                <c:ptCount val="8"/>
                <c:pt idx="0">
                  <c:v>56</c:v>
                </c:pt>
                <c:pt idx="1">
                  <c:v>46</c:v>
                </c:pt>
                <c:pt idx="2">
                  <c:v>36</c:v>
                </c:pt>
                <c:pt idx="3">
                  <c:v>27</c:v>
                </c:pt>
                <c:pt idx="4">
                  <c:v>29</c:v>
                </c:pt>
                <c:pt idx="5">
                  <c:v>22</c:v>
                </c:pt>
                <c:pt idx="6">
                  <c:v>17</c:v>
                </c:pt>
                <c:pt idx="7">
                  <c:v>25</c:v>
                </c:pt>
              </c:numCache>
            </c:numRef>
          </c:val>
        </c:ser>
        <c:marker val="1"/>
        <c:axId val="134149248"/>
        <c:axId val="134150784"/>
      </c:lineChart>
      <c:catAx>
        <c:axId val="134149248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lang="es-PE" sz="1100"/>
            </a:pPr>
            <a:endParaRPr lang="es-PE"/>
          </a:p>
        </c:txPr>
        <c:crossAx val="134150784"/>
        <c:crosses val="autoZero"/>
        <c:auto val="1"/>
        <c:lblAlgn val="ctr"/>
        <c:lblOffset val="100"/>
      </c:catAx>
      <c:valAx>
        <c:axId val="134150784"/>
        <c:scaling>
          <c:orientation val="minMax"/>
          <c:max val="60"/>
          <c:min val="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lang="es-ES" sz="1000"/>
            </a:pPr>
            <a:endParaRPr lang="es-PE"/>
          </a:p>
        </c:txPr>
        <c:crossAx val="134149248"/>
        <c:crosses val="autoZero"/>
        <c:crossBetween val="between"/>
        <c:majorUnit val="15"/>
      </c:valAx>
    </c:plotArea>
    <c:plotVisOnly val="1"/>
    <c:dispBlanksAs val="gap"/>
  </c:chart>
  <c:txPr>
    <a:bodyPr/>
    <a:lstStyle/>
    <a:p>
      <a:pPr>
        <a:defRPr sz="1050"/>
      </a:pPr>
      <a:endParaRPr lang="es-PE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PE"/>
  <c:style val="18"/>
  <c:chart>
    <c:autoTitleDeleted val="1"/>
    <c:plotArea>
      <c:layout>
        <c:manualLayout>
          <c:layoutTarget val="inner"/>
          <c:xMode val="edge"/>
          <c:yMode val="edge"/>
          <c:x val="0.12630906291645497"/>
          <c:y val="0.27308225026088739"/>
          <c:w val="0.88011397984825568"/>
          <c:h val="0.54971932456492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RoRo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3460084059778794E-2"/>
                  <c:y val="5.1835841377790286E-2"/>
                </c:manualLayout>
              </c:layout>
              <c:showVal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layout>
                <c:manualLayout>
                  <c:x val="0"/>
                  <c:y val="-9.6385542168674801E-2"/>
                </c:manualLayout>
              </c:layout>
              <c:showVal val="1"/>
            </c:dLbl>
            <c:txPr>
              <a:bodyPr/>
              <a:lstStyle/>
              <a:p>
                <a:pPr>
                  <a:defRPr lang="es-ES" sz="1200" b="1"/>
                </a:pPr>
                <a:endParaRPr lang="es-PE"/>
              </a:p>
            </c:txPr>
            <c:showVal val="1"/>
          </c:dLbls>
          <c:cat>
            <c:strRef>
              <c:f>Sheet1!$B$1:$L$1</c:f>
              <c:strCache>
                <c:ptCount val="11"/>
                <c:pt idx="0">
                  <c:v>Jul</c:v>
                </c:pt>
                <c:pt idx="1">
                  <c:v>Ago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Dic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</c:strCache>
            </c:strRef>
          </c:cat>
          <c:val>
            <c:numRef>
              <c:f>Sheet1!$B$2:$L$2</c:f>
              <c:numCache>
                <c:formatCode>_(* #,##0_);_(* \(#,##0\);_(* "-"??_);_(@_)</c:formatCode>
                <c:ptCount val="11"/>
                <c:pt idx="0">
                  <c:v>79</c:v>
                </c:pt>
                <c:pt idx="1">
                  <c:v>105</c:v>
                </c:pt>
                <c:pt idx="2">
                  <c:v>118</c:v>
                </c:pt>
                <c:pt idx="3">
                  <c:v>104</c:v>
                </c:pt>
                <c:pt idx="4">
                  <c:v>148</c:v>
                </c:pt>
                <c:pt idx="5">
                  <c:v>108</c:v>
                </c:pt>
                <c:pt idx="6">
                  <c:v>140</c:v>
                </c:pt>
                <c:pt idx="7">
                  <c:v>141</c:v>
                </c:pt>
                <c:pt idx="8">
                  <c:v>123</c:v>
                </c:pt>
                <c:pt idx="9">
                  <c:v>137</c:v>
                </c:pt>
                <c:pt idx="10">
                  <c:v>127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Gen Cargo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dLblPos val="t"/>
              <c:showVal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layout>
                <c:manualLayout>
                  <c:x val="0"/>
                  <c:y val="-0.12392426850258186"/>
                </c:manualLayout>
              </c:layout>
              <c:showVal val="1"/>
            </c:dLbl>
            <c:txPr>
              <a:bodyPr/>
              <a:lstStyle/>
              <a:p>
                <a:pPr>
                  <a:defRPr lang="es-ES" sz="1200" b="1"/>
                </a:pPr>
                <a:endParaRPr lang="es-PE"/>
              </a:p>
            </c:txPr>
            <c:showVal val="1"/>
          </c:dLbls>
          <c:cat>
            <c:strRef>
              <c:f>Sheet1!$B$1:$L$1</c:f>
              <c:strCache>
                <c:ptCount val="11"/>
                <c:pt idx="0">
                  <c:v>Jul</c:v>
                </c:pt>
                <c:pt idx="1">
                  <c:v>Ago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Dic</c:v>
                </c:pt>
                <c:pt idx="6">
                  <c:v>Ene</c:v>
                </c:pt>
                <c:pt idx="7">
                  <c:v>Feb</c:v>
                </c:pt>
                <c:pt idx="8">
                  <c:v>Mar</c:v>
                </c:pt>
                <c:pt idx="9">
                  <c:v>Abr</c:v>
                </c:pt>
                <c:pt idx="10">
                  <c:v>May</c:v>
                </c:pt>
              </c:strCache>
            </c:strRef>
          </c:cat>
          <c:val>
            <c:numRef>
              <c:f>Sheet1!$B$3:$L$3</c:f>
              <c:numCache>
                <c:formatCode>_(* #,##0_);_(* \(#,##0\);_(* "-"??_);_(@_)</c:formatCode>
                <c:ptCount val="11"/>
                <c:pt idx="0">
                  <c:v>135</c:v>
                </c:pt>
                <c:pt idx="1">
                  <c:v>176</c:v>
                </c:pt>
                <c:pt idx="2">
                  <c:v>154</c:v>
                </c:pt>
                <c:pt idx="3">
                  <c:v>195</c:v>
                </c:pt>
                <c:pt idx="4">
                  <c:v>171</c:v>
                </c:pt>
                <c:pt idx="5">
                  <c:v>158</c:v>
                </c:pt>
                <c:pt idx="6">
                  <c:v>230</c:v>
                </c:pt>
                <c:pt idx="7">
                  <c:v>277</c:v>
                </c:pt>
                <c:pt idx="8">
                  <c:v>244</c:v>
                </c:pt>
                <c:pt idx="9">
                  <c:v>237</c:v>
                </c:pt>
                <c:pt idx="10">
                  <c:v>249</c:v>
                </c:pt>
              </c:numCache>
            </c:numRef>
          </c:val>
        </c:ser>
        <c:marker val="1"/>
        <c:axId val="134224896"/>
        <c:axId val="134230784"/>
      </c:lineChart>
      <c:catAx>
        <c:axId val="134224896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lang="es-ES" sz="1100"/>
            </a:pPr>
            <a:endParaRPr lang="es-PE"/>
          </a:p>
        </c:txPr>
        <c:crossAx val="134230784"/>
        <c:crosses val="autoZero"/>
        <c:auto val="1"/>
        <c:lblAlgn val="ctr"/>
        <c:lblOffset val="100"/>
      </c:catAx>
      <c:valAx>
        <c:axId val="134230784"/>
        <c:scaling>
          <c:orientation val="minMax"/>
          <c:max val="300"/>
          <c:min val="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lang="es-ES"/>
            </a:pPr>
            <a:endParaRPr lang="es-PE"/>
          </a:p>
        </c:txPr>
        <c:crossAx val="134224896"/>
        <c:crosses val="autoZero"/>
        <c:crossBetween val="between"/>
        <c:majorUnit val="75"/>
      </c:valAx>
    </c:plotArea>
    <c:plotVisOnly val="1"/>
    <c:dispBlanksAs val="gap"/>
  </c:chart>
  <c:txPr>
    <a:bodyPr/>
    <a:lstStyle/>
    <a:p>
      <a:pPr>
        <a:defRPr sz="1000"/>
      </a:pPr>
      <a:endParaRPr lang="es-PE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PE"/>
  <c:style val="18"/>
  <c:chart>
    <c:autoTitleDeleted val="1"/>
    <c:plotArea>
      <c:layout>
        <c:manualLayout>
          <c:layoutTarget val="inner"/>
          <c:xMode val="edge"/>
          <c:yMode val="edge"/>
          <c:x val="0.21047412224506301"/>
          <c:y val="0.14663839040038754"/>
          <c:w val="0.61940951087189877"/>
          <c:h val="0.701914803708437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txPr>
              <a:bodyPr/>
              <a:lstStyle/>
              <a:p>
                <a:pPr>
                  <a:defRPr lang="es-ES" sz="1200" b="1">
                    <a:solidFill>
                      <a:schemeClr val="bg1"/>
                    </a:solidFill>
                  </a:defRPr>
                </a:pPr>
                <a:endParaRPr lang="es-PE"/>
              </a:p>
            </c:txPr>
            <c:showPercent val="1"/>
          </c:dLbls>
          <c:cat>
            <c:strRef>
              <c:f>Sheet1!$A$2:$A$3</c:f>
              <c:strCache>
                <c:ptCount val="2"/>
                <c:pt idx="0">
                  <c:v>Local</c:v>
                </c:pt>
                <c:pt idx="1">
                  <c:v>Global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0"/>
          <c:y val="0.83674945743911666"/>
          <c:w val="0.99743789457260856"/>
          <c:h val="0.14021698732798174"/>
        </c:manualLayout>
      </c:layout>
      <c:txPr>
        <a:bodyPr/>
        <a:lstStyle/>
        <a:p>
          <a:pPr>
            <a:defRPr lang="es-ES" sz="1200" b="1">
              <a:solidFill>
                <a:schemeClr val="bg1"/>
              </a:solidFill>
            </a:defRPr>
          </a:pPr>
          <a:endParaRPr lang="es-PE"/>
        </a:p>
      </c:txPr>
    </c:legend>
    <c:plotVisOnly val="1"/>
    <c:dispBlanksAs val="zero"/>
  </c:chart>
  <c:txPr>
    <a:bodyPr/>
    <a:lstStyle/>
    <a:p>
      <a:pPr>
        <a:defRPr sz="1800"/>
      </a:pPr>
      <a:endParaRPr lang="es-PE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70F252-B73B-456E-A4AB-9F2652D873FC}" type="doc">
      <dgm:prSet loTypeId="urn:microsoft.com/office/officeart/2005/8/layout/hChevron3" loCatId="process" qsTypeId="urn:microsoft.com/office/officeart/2005/8/quickstyle/simple4" qsCatId="simple" csTypeId="urn:microsoft.com/office/officeart/2005/8/colors/accent2_2" csCatId="accent2" phldr="1"/>
      <dgm:spPr/>
    </dgm:pt>
    <dgm:pt modelId="{BA76F847-5C85-40FD-A2DF-BB5C8F4BBAB6}">
      <dgm:prSet phldrT="[Text]" custT="1"/>
      <dgm:spPr>
        <a:gradFill rotWithShape="0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sz="1600" noProof="0" dirty="0" smtClean="0">
              <a:latin typeface="Franklin Gothic Book" pitchFamily="34" charset="0"/>
            </a:rPr>
            <a:t>Cruceros</a:t>
          </a:r>
          <a:endParaRPr lang="en-US" sz="1600" noProof="0" dirty="0">
            <a:latin typeface="Franklin Gothic Book" pitchFamily="34" charset="0"/>
          </a:endParaRPr>
        </a:p>
      </dgm:t>
    </dgm:pt>
    <dgm:pt modelId="{94A0E389-BDBC-4D7A-AC20-6117D6E37A00}" type="parTrans" cxnId="{84CDACA2-E634-4BAA-AEED-5D282BEAB91D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95793390-9E5F-42D1-A280-16B29B436093}" type="sibTrans" cxnId="{84CDACA2-E634-4BAA-AEED-5D282BEAB91D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54175188-C073-4510-AAC0-544479C720D8}">
      <dgm:prSet phldrT="[Text]" custT="1"/>
      <dgm:spPr>
        <a:gradFill rotWithShape="0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sz="1600" noProof="0" dirty="0" smtClean="0">
              <a:latin typeface="Franklin Gothic Book" pitchFamily="34" charset="0"/>
            </a:rPr>
            <a:t>Proyecto</a:t>
          </a:r>
          <a:endParaRPr lang="en-US" sz="1600" noProof="0" dirty="0">
            <a:latin typeface="Franklin Gothic Book" pitchFamily="34" charset="0"/>
          </a:endParaRPr>
        </a:p>
      </dgm:t>
    </dgm:pt>
    <dgm:pt modelId="{5786BAA1-40E2-42C1-AA26-B0E1E967F155}" type="parTrans" cxnId="{41BF7713-6D51-4B6D-B8E1-9C73DD454C1B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F7105015-2573-4356-B223-E60CDE163BCE}" type="sibTrans" cxnId="{41BF7713-6D51-4B6D-B8E1-9C73DD454C1B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39530522-C25B-4641-BD8C-70D4B9EB0549}">
      <dgm:prSet phldrT="[Text]" custT="1"/>
      <dgm:spPr>
        <a:gradFill rotWithShape="0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sz="1600" noProof="0" dirty="0" smtClean="0">
              <a:latin typeface="Franklin Gothic Book" pitchFamily="34" charset="0"/>
            </a:rPr>
            <a:t>Rodante</a:t>
          </a:r>
          <a:endParaRPr lang="en-US" sz="1600" noProof="0" dirty="0">
            <a:latin typeface="Franklin Gothic Book" pitchFamily="34" charset="0"/>
          </a:endParaRPr>
        </a:p>
      </dgm:t>
    </dgm:pt>
    <dgm:pt modelId="{2F2FEC27-7B86-4DC9-A279-BBEED0EE0473}" type="parTrans" cxnId="{7752DD1E-C5FD-4DDC-B9D3-5FB568A97699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DBD87574-E1A2-4ECB-9466-D90134689A99}" type="sibTrans" cxnId="{7752DD1E-C5FD-4DDC-B9D3-5FB568A97699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5745DE9B-A60D-4279-BBE4-7D5A23A40506}">
      <dgm:prSet phldrT="[Text]" custT="1"/>
      <dgm:spPr>
        <a:gradFill rotWithShape="0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sz="1600" noProof="0" dirty="0" smtClean="0">
              <a:latin typeface="Franklin Gothic Book" pitchFamily="34" charset="0"/>
            </a:rPr>
            <a:t>Fraccionada</a:t>
          </a:r>
          <a:endParaRPr lang="en-US" sz="1600" noProof="0" dirty="0">
            <a:latin typeface="Franklin Gothic Book" pitchFamily="34" charset="0"/>
          </a:endParaRPr>
        </a:p>
      </dgm:t>
    </dgm:pt>
    <dgm:pt modelId="{46D897AD-B1F8-41D5-BA05-225C2E6D4EA9}" type="parTrans" cxnId="{A9662C0B-3AC2-49AC-865E-6D9B142D0379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370E969A-A18E-41FF-99A8-F88EC1FD0420}" type="sibTrans" cxnId="{A9662C0B-3AC2-49AC-865E-6D9B142D0379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C2CA939F-424C-4D11-B6BC-D9DF344F1403}">
      <dgm:prSet phldrT="[Text]" custT="1"/>
      <dgm:spPr>
        <a:gradFill rotWithShape="0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sz="1600" noProof="0" dirty="0" smtClean="0">
              <a:latin typeface="Franklin Gothic Book" pitchFamily="34" charset="0"/>
            </a:rPr>
            <a:t>Graneles</a:t>
          </a:r>
          <a:endParaRPr lang="en-US" sz="1600" noProof="0" dirty="0">
            <a:latin typeface="Franklin Gothic Book" pitchFamily="34" charset="0"/>
          </a:endParaRPr>
        </a:p>
      </dgm:t>
    </dgm:pt>
    <dgm:pt modelId="{B1C82301-83F1-4AC6-A904-BBA9AD0E499F}" type="parTrans" cxnId="{7A36A1BC-32A2-4846-A1BB-B8A4F2BF3D47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D547A186-5CAB-4027-B09B-763C0FE76697}" type="sibTrans" cxnId="{7A36A1BC-32A2-4846-A1BB-B8A4F2BF3D47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30CC9A99-F76A-47EC-B02B-0AC7C8B98A3E}">
      <dgm:prSet phldrT="[Text]" custT="1"/>
      <dgm:spPr>
        <a:gradFill rotWithShape="0">
          <a:gsLst>
            <a:gs pos="0">
              <a:schemeClr val="accent2">
                <a:lumMod val="90000"/>
                <a:lumOff val="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</dgm:spPr>
      <dgm:t>
        <a:bodyPr/>
        <a:lstStyle/>
        <a:p>
          <a:r>
            <a:rPr lang="en-US" sz="1600" noProof="0" dirty="0" smtClean="0">
              <a:latin typeface="Franklin Gothic Book" pitchFamily="34" charset="0"/>
            </a:rPr>
            <a:t>Líquidos</a:t>
          </a:r>
          <a:endParaRPr lang="en-US" sz="1600" noProof="0" dirty="0">
            <a:latin typeface="Franklin Gothic Book" pitchFamily="34" charset="0"/>
          </a:endParaRPr>
        </a:p>
      </dgm:t>
    </dgm:pt>
    <dgm:pt modelId="{1A71DA14-AC27-4EEF-9D59-02486830B666}" type="parTrans" cxnId="{CCD7395C-26B5-4DEF-9E64-C27F879EA8EF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F2372029-E98F-418F-BAF8-E39008F6F73F}" type="sibTrans" cxnId="{CCD7395C-26B5-4DEF-9E64-C27F879EA8EF}">
      <dgm:prSet/>
      <dgm:spPr/>
      <dgm:t>
        <a:bodyPr/>
        <a:lstStyle/>
        <a:p>
          <a:endParaRPr lang="en-US" sz="2400" noProof="0">
            <a:latin typeface="Franklin Gothic Book" pitchFamily="34" charset="0"/>
          </a:endParaRPr>
        </a:p>
      </dgm:t>
    </dgm:pt>
    <dgm:pt modelId="{6C2DBE10-BC91-400D-BFA4-2F5B440AAD03}" type="pres">
      <dgm:prSet presAssocID="{0570F252-B73B-456E-A4AB-9F2652D873FC}" presName="Name0" presStyleCnt="0">
        <dgm:presLayoutVars>
          <dgm:dir/>
          <dgm:resizeHandles val="exact"/>
        </dgm:presLayoutVars>
      </dgm:prSet>
      <dgm:spPr/>
    </dgm:pt>
    <dgm:pt modelId="{D3A42D38-2947-48CE-9E4A-2337B4D1AB3A}" type="pres">
      <dgm:prSet presAssocID="{BA76F847-5C85-40FD-A2DF-BB5C8F4BBAB6}" presName="parTxOnly" presStyleLbl="node1" presStyleIdx="0" presStyleCnt="6" custScaleX="59362" custScaleY="118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8CBBB8-4308-48F4-87A9-8F3425705F33}" type="pres">
      <dgm:prSet presAssocID="{95793390-9E5F-42D1-A280-16B29B436093}" presName="parSpace" presStyleCnt="0"/>
      <dgm:spPr/>
    </dgm:pt>
    <dgm:pt modelId="{D5E00372-4A8F-4C63-99E7-824F38FE7094}" type="pres">
      <dgm:prSet presAssocID="{54175188-C073-4510-AAC0-544479C720D8}" presName="parTxOnly" presStyleLbl="node1" presStyleIdx="1" presStyleCnt="6" custScaleX="98127" custScaleY="118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F2601E-2595-4870-B603-E123BA9515BB}" type="pres">
      <dgm:prSet presAssocID="{F7105015-2573-4356-B223-E60CDE163BCE}" presName="parSpace" presStyleCnt="0"/>
      <dgm:spPr/>
    </dgm:pt>
    <dgm:pt modelId="{F23BBBB9-81CC-4D85-BAA7-6850422D47C8}" type="pres">
      <dgm:prSet presAssocID="{39530522-C25B-4641-BD8C-70D4B9EB0549}" presName="parTxOnly" presStyleLbl="node1" presStyleIdx="2" presStyleCnt="6" custScaleX="90275" custScaleY="118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C491F7-5F23-4E58-A796-AEC9E4DBB7D5}" type="pres">
      <dgm:prSet presAssocID="{DBD87574-E1A2-4ECB-9466-D90134689A99}" presName="parSpace" presStyleCnt="0"/>
      <dgm:spPr/>
    </dgm:pt>
    <dgm:pt modelId="{7336A72F-6959-43AA-BB10-0597D152E6D5}" type="pres">
      <dgm:prSet presAssocID="{5745DE9B-A60D-4279-BBE4-7D5A23A40506}" presName="parTxOnly" presStyleLbl="node1" presStyleIdx="3" presStyleCnt="6" custScaleX="111500" custScaleY="118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095AA7-8C1A-49BB-9C51-E95B60DB3277}" type="pres">
      <dgm:prSet presAssocID="{370E969A-A18E-41FF-99A8-F88EC1FD0420}" presName="parSpace" presStyleCnt="0"/>
      <dgm:spPr/>
    </dgm:pt>
    <dgm:pt modelId="{60930B11-08A8-439A-BF3E-70FCB58B1239}" type="pres">
      <dgm:prSet presAssocID="{C2CA939F-424C-4D11-B6BC-D9DF344F1403}" presName="parTxOnly" presStyleLbl="node1" presStyleIdx="4" presStyleCnt="6" custScaleX="92003" custScaleY="118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82172B-E295-45C0-8934-F7CAC0C21646}" type="pres">
      <dgm:prSet presAssocID="{D547A186-5CAB-4027-B09B-763C0FE76697}" presName="parSpace" presStyleCnt="0"/>
      <dgm:spPr/>
    </dgm:pt>
    <dgm:pt modelId="{69DB40C8-E970-4E7C-8676-D4429B70C3AB}" type="pres">
      <dgm:prSet presAssocID="{30CC9A99-F76A-47EC-B02B-0AC7C8B98A3E}" presName="parTxOnly" presStyleLbl="node1" presStyleIdx="5" presStyleCnt="6" custScaleX="96366" custScaleY="118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752DD1E-C5FD-4DDC-B9D3-5FB568A97699}" srcId="{0570F252-B73B-456E-A4AB-9F2652D873FC}" destId="{39530522-C25B-4641-BD8C-70D4B9EB0549}" srcOrd="2" destOrd="0" parTransId="{2F2FEC27-7B86-4DC9-A279-BBEED0EE0473}" sibTransId="{DBD87574-E1A2-4ECB-9466-D90134689A99}"/>
    <dgm:cxn modelId="{7E1B2221-8A3C-4500-A870-83D8F6C0FFD3}" type="presOf" srcId="{30CC9A99-F76A-47EC-B02B-0AC7C8B98A3E}" destId="{69DB40C8-E970-4E7C-8676-D4429B70C3AB}" srcOrd="0" destOrd="0" presId="urn:microsoft.com/office/officeart/2005/8/layout/hChevron3"/>
    <dgm:cxn modelId="{CCD7395C-26B5-4DEF-9E64-C27F879EA8EF}" srcId="{0570F252-B73B-456E-A4AB-9F2652D873FC}" destId="{30CC9A99-F76A-47EC-B02B-0AC7C8B98A3E}" srcOrd="5" destOrd="0" parTransId="{1A71DA14-AC27-4EEF-9D59-02486830B666}" sibTransId="{F2372029-E98F-418F-BAF8-E39008F6F73F}"/>
    <dgm:cxn modelId="{7A36A1BC-32A2-4846-A1BB-B8A4F2BF3D47}" srcId="{0570F252-B73B-456E-A4AB-9F2652D873FC}" destId="{C2CA939F-424C-4D11-B6BC-D9DF344F1403}" srcOrd="4" destOrd="0" parTransId="{B1C82301-83F1-4AC6-A904-BBA9AD0E499F}" sibTransId="{D547A186-5CAB-4027-B09B-763C0FE76697}"/>
    <dgm:cxn modelId="{1838F515-AE9D-457F-86D6-3EE5CC368EE2}" type="presOf" srcId="{BA76F847-5C85-40FD-A2DF-BB5C8F4BBAB6}" destId="{D3A42D38-2947-48CE-9E4A-2337B4D1AB3A}" srcOrd="0" destOrd="0" presId="urn:microsoft.com/office/officeart/2005/8/layout/hChevron3"/>
    <dgm:cxn modelId="{EFE98064-D769-4357-9F25-FAC7B82F4D91}" type="presOf" srcId="{0570F252-B73B-456E-A4AB-9F2652D873FC}" destId="{6C2DBE10-BC91-400D-BFA4-2F5B440AAD03}" srcOrd="0" destOrd="0" presId="urn:microsoft.com/office/officeart/2005/8/layout/hChevron3"/>
    <dgm:cxn modelId="{FB3C3100-E921-4460-8B17-2B2F62E87370}" type="presOf" srcId="{54175188-C073-4510-AAC0-544479C720D8}" destId="{D5E00372-4A8F-4C63-99E7-824F38FE7094}" srcOrd="0" destOrd="0" presId="urn:microsoft.com/office/officeart/2005/8/layout/hChevron3"/>
    <dgm:cxn modelId="{84CDACA2-E634-4BAA-AEED-5D282BEAB91D}" srcId="{0570F252-B73B-456E-A4AB-9F2652D873FC}" destId="{BA76F847-5C85-40FD-A2DF-BB5C8F4BBAB6}" srcOrd="0" destOrd="0" parTransId="{94A0E389-BDBC-4D7A-AC20-6117D6E37A00}" sibTransId="{95793390-9E5F-42D1-A280-16B29B436093}"/>
    <dgm:cxn modelId="{CF51677B-3EB7-4C34-9DE5-06D83DF2E8AD}" type="presOf" srcId="{5745DE9B-A60D-4279-BBE4-7D5A23A40506}" destId="{7336A72F-6959-43AA-BB10-0597D152E6D5}" srcOrd="0" destOrd="0" presId="urn:microsoft.com/office/officeart/2005/8/layout/hChevron3"/>
    <dgm:cxn modelId="{5C609CE2-F6BE-4A74-A8BE-E89AFDAD6A09}" type="presOf" srcId="{C2CA939F-424C-4D11-B6BC-D9DF344F1403}" destId="{60930B11-08A8-439A-BF3E-70FCB58B1239}" srcOrd="0" destOrd="0" presId="urn:microsoft.com/office/officeart/2005/8/layout/hChevron3"/>
    <dgm:cxn modelId="{41BF7713-6D51-4B6D-B8E1-9C73DD454C1B}" srcId="{0570F252-B73B-456E-A4AB-9F2652D873FC}" destId="{54175188-C073-4510-AAC0-544479C720D8}" srcOrd="1" destOrd="0" parTransId="{5786BAA1-40E2-42C1-AA26-B0E1E967F155}" sibTransId="{F7105015-2573-4356-B223-E60CDE163BCE}"/>
    <dgm:cxn modelId="{A9662C0B-3AC2-49AC-865E-6D9B142D0379}" srcId="{0570F252-B73B-456E-A4AB-9F2652D873FC}" destId="{5745DE9B-A60D-4279-BBE4-7D5A23A40506}" srcOrd="3" destOrd="0" parTransId="{46D897AD-B1F8-41D5-BA05-225C2E6D4EA9}" sibTransId="{370E969A-A18E-41FF-99A8-F88EC1FD0420}"/>
    <dgm:cxn modelId="{EB85A2FE-9716-4CAE-B385-4CDC57544240}" type="presOf" srcId="{39530522-C25B-4641-BD8C-70D4B9EB0549}" destId="{F23BBBB9-81CC-4D85-BAA7-6850422D47C8}" srcOrd="0" destOrd="0" presId="urn:microsoft.com/office/officeart/2005/8/layout/hChevron3"/>
    <dgm:cxn modelId="{4DA04B35-B258-46D9-B010-E370CFABB4EC}" type="presParOf" srcId="{6C2DBE10-BC91-400D-BFA4-2F5B440AAD03}" destId="{D3A42D38-2947-48CE-9E4A-2337B4D1AB3A}" srcOrd="0" destOrd="0" presId="urn:microsoft.com/office/officeart/2005/8/layout/hChevron3"/>
    <dgm:cxn modelId="{8A736A90-EFE7-4D42-B797-75D4CE252CDA}" type="presParOf" srcId="{6C2DBE10-BC91-400D-BFA4-2F5B440AAD03}" destId="{5C8CBBB8-4308-48F4-87A9-8F3425705F33}" srcOrd="1" destOrd="0" presId="urn:microsoft.com/office/officeart/2005/8/layout/hChevron3"/>
    <dgm:cxn modelId="{676D3259-5C35-431E-AB08-6FF958823E59}" type="presParOf" srcId="{6C2DBE10-BC91-400D-BFA4-2F5B440AAD03}" destId="{D5E00372-4A8F-4C63-99E7-824F38FE7094}" srcOrd="2" destOrd="0" presId="urn:microsoft.com/office/officeart/2005/8/layout/hChevron3"/>
    <dgm:cxn modelId="{B8AFBDDD-6695-4AFC-8781-DB48A6BC7424}" type="presParOf" srcId="{6C2DBE10-BC91-400D-BFA4-2F5B440AAD03}" destId="{4EF2601E-2595-4870-B603-E123BA9515BB}" srcOrd="3" destOrd="0" presId="urn:microsoft.com/office/officeart/2005/8/layout/hChevron3"/>
    <dgm:cxn modelId="{A1BF5BF7-3576-4AD5-BBCD-67511394DAF7}" type="presParOf" srcId="{6C2DBE10-BC91-400D-BFA4-2F5B440AAD03}" destId="{F23BBBB9-81CC-4D85-BAA7-6850422D47C8}" srcOrd="4" destOrd="0" presId="urn:microsoft.com/office/officeart/2005/8/layout/hChevron3"/>
    <dgm:cxn modelId="{EB137273-0F72-4629-97BC-E111894541C2}" type="presParOf" srcId="{6C2DBE10-BC91-400D-BFA4-2F5B440AAD03}" destId="{D6C491F7-5F23-4E58-A796-AEC9E4DBB7D5}" srcOrd="5" destOrd="0" presId="urn:microsoft.com/office/officeart/2005/8/layout/hChevron3"/>
    <dgm:cxn modelId="{B31351D4-9577-48AC-BD35-508E844ECC8D}" type="presParOf" srcId="{6C2DBE10-BC91-400D-BFA4-2F5B440AAD03}" destId="{7336A72F-6959-43AA-BB10-0597D152E6D5}" srcOrd="6" destOrd="0" presId="urn:microsoft.com/office/officeart/2005/8/layout/hChevron3"/>
    <dgm:cxn modelId="{42906BE9-5567-480D-BACE-11CDEEB2FEEE}" type="presParOf" srcId="{6C2DBE10-BC91-400D-BFA4-2F5B440AAD03}" destId="{41095AA7-8C1A-49BB-9C51-E95B60DB3277}" srcOrd="7" destOrd="0" presId="urn:microsoft.com/office/officeart/2005/8/layout/hChevron3"/>
    <dgm:cxn modelId="{F959730A-4791-48E0-AF96-209AFA711C37}" type="presParOf" srcId="{6C2DBE10-BC91-400D-BFA4-2F5B440AAD03}" destId="{60930B11-08A8-439A-BF3E-70FCB58B1239}" srcOrd="8" destOrd="0" presId="urn:microsoft.com/office/officeart/2005/8/layout/hChevron3"/>
    <dgm:cxn modelId="{6887DBA2-768A-4973-BF67-531A487695D5}" type="presParOf" srcId="{6C2DBE10-BC91-400D-BFA4-2F5B440AAD03}" destId="{BE82172B-E295-45C0-8934-F7CAC0C21646}" srcOrd="9" destOrd="0" presId="urn:microsoft.com/office/officeart/2005/8/layout/hChevron3"/>
    <dgm:cxn modelId="{FF86A3B5-A731-4695-85B9-C96EFE239B1A}" type="presParOf" srcId="{6C2DBE10-BC91-400D-BFA4-2F5B440AAD03}" destId="{69DB40C8-E970-4E7C-8676-D4429B70C3AB}" srcOrd="10" destOrd="0" presId="urn:microsoft.com/office/officeart/2005/8/layout/hChevron3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Verdan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255C6-5A56-2244-8051-4345DE934592}" type="datetime4">
              <a:rPr lang="en-US" smtClean="0">
                <a:latin typeface="Verdana"/>
              </a:rPr>
              <a:pPr/>
              <a:t>July 4, 2012</a:t>
            </a:fld>
            <a:endParaRPr lang="en-US" dirty="0"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Verdan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F5639-44BE-8E4E-9624-83C59E6EC571}" type="slidenum">
              <a:rPr lang="en-US" smtClean="0">
                <a:latin typeface="Verdana"/>
              </a:rPr>
              <a:pPr/>
              <a:t>‹Nº›</a:t>
            </a:fld>
            <a:endParaRPr lang="en-US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193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/>
              </a:defRPr>
            </a:lvl1pPr>
          </a:lstStyle>
          <a:p>
            <a:fld id="{827367B7-5C39-3F4C-80A8-2C8C6C76B7D7}" type="datetime4">
              <a:rPr lang="en-US" smtClean="0"/>
              <a:pPr/>
              <a:t>July 4, 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/>
              </a:defRPr>
            </a:lvl1pPr>
          </a:lstStyle>
          <a:p>
            <a:fld id="{F4F3AD85-01BC-2349-9775-F4E1BE895DC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64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Hemos impartido</a:t>
            </a:r>
            <a:r>
              <a:rPr lang="es-PE" baseline="0" dirty="0" smtClean="0"/>
              <a:t> cerca de 13,000 horas de capacitación en temas de seguridad, operaciones, anticorrupción, etc. a nuestros trabajadores directos, estibadores y transportistas externos.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dirty="0" smtClean="0">
                <a:latin typeface="Verdana" pitchFamily="34" charset="0"/>
              </a:rPr>
              <a:t>S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BD6DFF-FF21-4FAA-A3CB-AF544E529A91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776A-5D27-425D-9E44-B849C20BA47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6807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b="1" kern="1200" dirty="0" smtClean="0">
                <a:solidFill>
                  <a:srgbClr val="005B8E"/>
                </a:solidFill>
              </a:rPr>
              <a:t>Beneficios Indirectos: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USD </a:t>
            </a:r>
            <a:r>
              <a:rPr lang="es-PE" sz="1200" b="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30</a:t>
            </a: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millones adicionales en 10</a:t>
            </a:r>
            <a:r>
              <a:rPr lang="es-PE" sz="1200" b="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meses de operaciones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USD 750 mill – 10 años (USD 310 mill durante primeros 2 años)</a:t>
            </a:r>
            <a:endParaRPr lang="en-US" sz="1200" b="0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USD 300 millones de pagos:</a:t>
            </a: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 * ENAPU	     17% de EBIT</a:t>
            </a: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 * APN 	     3% de </a:t>
            </a:r>
            <a:r>
              <a:rPr lang="es-PE" sz="1200" b="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Ingresos</a:t>
            </a:r>
            <a:endParaRPr lang="es-PE" sz="1200" b="0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 * OSITRAN	     1% de Ingresos</a:t>
            </a:r>
          </a:p>
          <a:p>
            <a:pPr lvl="0" algn="l" defTabSz="4889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 * Impuesto    30%</a:t>
            </a:r>
          </a:p>
          <a:p>
            <a:pPr lvl="0" algn="l" defTabSz="4889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   a la Renta</a:t>
            </a:r>
            <a:endParaRPr lang="en-US" sz="1200" b="0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1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sz="1200" b="1" kern="1200" dirty="0" smtClean="0">
              <a:solidFill>
                <a:srgbClr val="005B8E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b="1" kern="1200" dirty="0" smtClean="0">
                <a:solidFill>
                  <a:srgbClr val="005B8E"/>
                </a:solidFill>
              </a:rPr>
              <a:t>Beneficios Indirectos: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PE" sz="1200" b="0" kern="1200" dirty="0" smtClean="0">
                <a:solidFill>
                  <a:srgbClr val="005B8E"/>
                </a:solidFill>
              </a:rPr>
              <a:t>Modelo C-O-T (Construir, operar</a:t>
            </a:r>
            <a:r>
              <a:rPr lang="es-PE" sz="1200" b="0" kern="1200" baseline="0" dirty="0" smtClean="0">
                <a:solidFill>
                  <a:srgbClr val="005B8E"/>
                </a:solidFill>
              </a:rPr>
              <a:t> y transferir los bienes al estado peruano después de los 30 años de la concesión, y esperamos que sean más de 30 años</a:t>
            </a:r>
            <a:r>
              <a:rPr lang="es-PE" sz="1200" b="0" kern="1200" dirty="0" smtClean="0">
                <a:solidFill>
                  <a:srgbClr val="005B8E"/>
                </a:solidFill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PE" sz="1200" b="0" kern="1200" dirty="0" smtClean="0">
                <a:solidFill>
                  <a:srgbClr val="005B8E"/>
                </a:solidFill>
              </a:rPr>
              <a:t> Un estudio de impacto socio económico</a:t>
            </a:r>
            <a:r>
              <a:rPr lang="es-PE" sz="1200" b="0" kern="1200" baseline="0" dirty="0" smtClean="0">
                <a:solidFill>
                  <a:srgbClr val="005B8E"/>
                </a:solidFill>
              </a:rPr>
              <a:t> en un terminal de África </a:t>
            </a:r>
            <a:r>
              <a:rPr lang="es-PE" sz="1200" b="0" kern="1200" dirty="0" smtClean="0">
                <a:solidFill>
                  <a:srgbClr val="005B8E"/>
                </a:solidFill>
              </a:rPr>
              <a:t>reveló que por cada</a:t>
            </a:r>
            <a:r>
              <a:rPr lang="es-PE" sz="1200" b="0" kern="1200" baseline="0" dirty="0" smtClean="0">
                <a:solidFill>
                  <a:srgbClr val="005B8E"/>
                </a:solidFill>
              </a:rPr>
              <a:t> persona contratada (en las planillas) por APM Terminals se crean 4 puestos de trabajo indirectos en la comunidad donde se encuentra.</a:t>
            </a:r>
            <a:endParaRPr lang="es-PE" sz="1200" b="0" kern="1200" dirty="0" smtClean="0">
              <a:solidFill>
                <a:srgbClr val="005B8E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b="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- Puerto del </a:t>
            </a: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Callao, Verdadero HUB Regional</a:t>
            </a:r>
            <a:endParaRPr lang="en-US" sz="1200" b="0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- Nuevas Oportunidades de Negocios para la región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Nuevos Tipos de Puestos de Trabajo que no existen hoy en día, que requerirán de habilidades</a:t>
            </a:r>
            <a:r>
              <a:rPr lang="es-PE" sz="1200" b="0" kern="1200" baseline="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técnicas y ya no manuales.</a:t>
            </a:r>
            <a:endParaRPr lang="es-PE" sz="1200" b="0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 Mayor Valor Socio Económico para el Callao</a:t>
            </a:r>
            <a:endParaRPr lang="en-US" sz="1200" b="0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1200" b="0" kern="1200" dirty="0" smtClean="0">
                <a:solidFill>
                  <a:schemeClr val="accent2">
                    <a:lumMod val="90000"/>
                    <a:lumOff val="10000"/>
                  </a:schemeClr>
                </a:solidFill>
                <a:latin typeface="Verdana"/>
                <a:cs typeface="Verdana"/>
              </a:rPr>
              <a:t>- Capacitación – Seguridad – Desarrollo de Relaciones con la Comunidad</a:t>
            </a:r>
            <a:endParaRPr lang="en-US" sz="1200" b="0" kern="1200" dirty="0" smtClean="0">
              <a:solidFill>
                <a:schemeClr val="accent2">
                  <a:lumMod val="90000"/>
                  <a:lumOff val="10000"/>
                </a:schemeClr>
              </a:solidFill>
              <a:latin typeface="Verdan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rgbClr val="005B8E"/>
              </a:solidFill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Operamos en más de 67 puertos y terminales, incluyendo los terminales con proyecto de expansión y de nuevas terminales</a:t>
            </a:r>
            <a:r>
              <a:rPr lang="es-PE" baseline="0" dirty="0" smtClean="0"/>
              <a:t> – en más de 65 países; asimismo, contamos con 155 terminales de servicios terrestres.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PE" b="1" dirty="0" smtClean="0"/>
              <a:t>    Problemas				Solución</a:t>
            </a:r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es-PE" dirty="0" smtClean="0"/>
              <a:t>Constantes huelgas</a:t>
            </a:r>
            <a:r>
              <a:rPr lang="es-PE" baseline="0" dirty="0" smtClean="0"/>
              <a:t>   		          Comunicación e inclusión social (firma de acuerdo con el sindicato de estibadores). Ofrecimos oficinas 						dentro del terminal para los sindicatos; se impartió talleres de negociación para los sindicatos.</a:t>
            </a:r>
          </a:p>
          <a:p>
            <a:pPr marL="228600" indent="-228600" eaLnBrk="1" hangingPunct="1">
              <a:spcBef>
                <a:spcPct val="0"/>
              </a:spcBef>
              <a:buAutoNum type="arabicPeriod"/>
            </a:pPr>
            <a:r>
              <a:rPr lang="es-PE" dirty="0" smtClean="0"/>
              <a:t>Inseguridad y robo de mercancías     Cambio de compañía</a:t>
            </a:r>
            <a:r>
              <a:rPr lang="es-PE" baseline="0" dirty="0" smtClean="0"/>
              <a:t> de seguridad cuyo personal había permanecido en el terminal por más de 20 años.</a:t>
            </a:r>
          </a:p>
        </p:txBody>
      </p:sp>
      <p:sp>
        <p:nvSpPr>
          <p:cNvPr id="1638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2E1193-F973-4699-9AE7-FBE99D46F09F}" type="slidenum">
              <a:rPr lang="da-DK" smtClean="0"/>
              <a:pPr/>
              <a:t>4</a:t>
            </a:fld>
            <a:endParaRPr lang="da-DK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 smtClean="0"/>
          </a:p>
          <a:p>
            <a:endParaRPr lang="es-PE" dirty="0" smtClean="0"/>
          </a:p>
          <a:p>
            <a:r>
              <a:rPr lang="es-PE" dirty="0" smtClean="0"/>
              <a:t>Actualmente,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Somos un terminal</a:t>
            </a:r>
            <a:r>
              <a:rPr lang="es-PE" baseline="0" dirty="0" smtClean="0"/>
              <a:t> multipropósito que opera carga contenedorizada y carga general como: graneles, graneles líquidos, carga fraccionada, rodante, de proyecto y atendemos cruceros de pasajeros.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Vamos a transformar el puerto</a:t>
            </a:r>
            <a:r>
              <a:rPr lang="es-PE" baseline="0" dirty="0" smtClean="0"/>
              <a:t> del Callao en un puerto de clase mundial. Esta es la inversión más importante de la Costa Oeste de Sudamérica, y con una inversión de más de US$ 750 millones planeamos triplicar la capacidad del terminal.</a:t>
            </a:r>
          </a:p>
          <a:p>
            <a:endParaRPr lang="es-P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dirty="0" smtClean="0"/>
              <a:t>El proyecto de modernización del puerto se va a realizar en 5 etapas de construcción:</a:t>
            </a:r>
            <a:r>
              <a:rPr lang="es-PE" baseline="0" dirty="0" smtClean="0"/>
              <a:t> </a:t>
            </a:r>
          </a:p>
          <a:p>
            <a:endParaRPr lang="es-PE" baseline="0" dirty="0" smtClean="0"/>
          </a:p>
          <a:p>
            <a:r>
              <a:rPr lang="es-PE" baseline="0" dirty="0" smtClean="0"/>
              <a:t>La primera y segunda etapa deben realizarse simultáneamente de acuerdo al contrato de concesión y significa una inversión de US$ 310 millones.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PE" noProof="0" dirty="0" smtClean="0"/>
              <a:t>Hemos invertido más de US$ 30 millones</a:t>
            </a:r>
            <a:r>
              <a:rPr lang="es-PE" baseline="0" noProof="0" dirty="0" smtClean="0"/>
              <a:t> de dólares adicionales al compromiso de inversión de US$ 750 millones en la adquisición de equipos &amp; maquinarias, realización de estudios, dragado de mantenimiento de todos los muelles y capacitación para nuestros colaboradores, estibadores y transportistas externos durante estos primeros 12 meses de trabajo.</a:t>
            </a:r>
            <a:endParaRPr lang="es-P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3AD85-01BC-2349-9775-F4E1BE895DC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PT PPT Cover 01 25Apr20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APMT_Tag_Ver_ColorRev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340475" y="6020582"/>
            <a:ext cx="2258681" cy="722778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2624" y="4389120"/>
            <a:ext cx="7772400" cy="1143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5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2624" y="5715000"/>
            <a:ext cx="7772400" cy="5577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00 Month 0000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7D35-6FF8-5243-BAAF-492027864CA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00 Month 0000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C7D35-6FF8-5243-BAAF-492027864CA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PT PPT Gradat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5" name="Right Triangle 4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pic>
        <p:nvPicPr>
          <p:cNvPr id="6" name="Picture 5" descr="APMT_Tag_Ver_ColorRev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1600051" y="2495310"/>
            <a:ext cx="5943897" cy="19020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8DDCABE-14DA-4940-8ABC-06831A1E274E}" type="slidenum">
              <a:rPr lang="en-US" smtClean="0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8" cy="6857998"/>
          </a:xfrm>
          <a:prstGeom prst="rect">
            <a:avLst/>
          </a:prstGeom>
          <a:gradFill flip="none" rotWithShape="1">
            <a:gsLst>
              <a:gs pos="0">
                <a:srgbClr val="3CB6CE"/>
              </a:gs>
              <a:gs pos="58000">
                <a:srgbClr val="014165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endParaRPr lang="en-US"/>
          </a:p>
        </p:txBody>
      </p:sp>
      <p:pic>
        <p:nvPicPr>
          <p:cNvPr id="8" name="Picture 7" descr="APMT_Tag_Ver_ColorRev_P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75" y="6020582"/>
            <a:ext cx="2258681" cy="722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72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PT PPT Cover 02 25Apr20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APMT_Tag_Ver_ColorRev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340475" y="6020582"/>
            <a:ext cx="2258681" cy="722778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2624" y="4389120"/>
            <a:ext cx="7772400" cy="1143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5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2624" y="5715000"/>
            <a:ext cx="7772400" cy="5577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PT PPT Cover 03 25Apr20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2624" y="4389120"/>
            <a:ext cx="5257800" cy="1143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5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2624" y="5715000"/>
            <a:ext cx="5257800" cy="5577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APMT_Tag_Ver_ColorPos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340475" y="6020582"/>
            <a:ext cx="2258568" cy="7227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PT PPT Cover 04 25Apr20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APMT_Tag_Ver_ColorRev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340475" y="6020582"/>
            <a:ext cx="2258681" cy="722778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2624" y="4389120"/>
            <a:ext cx="7772400" cy="1143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5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2624" y="5715000"/>
            <a:ext cx="7772400" cy="5577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PT PPT Cover 05 25Apr20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APMT_Tag_Ver_ColorRev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340475" y="6020582"/>
            <a:ext cx="2258681" cy="722778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2624" y="4389120"/>
            <a:ext cx="7772400" cy="1143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5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2624" y="5715000"/>
            <a:ext cx="7772400" cy="5577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PT PPT Cover 06 25Apr20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2624" y="4389120"/>
            <a:ext cx="7772400" cy="1143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5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2624" y="5715000"/>
            <a:ext cx="7772400" cy="5577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APMT_Tag_Ver_White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340588" y="6020618"/>
            <a:ext cx="2258568" cy="7227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PT PPT Gradat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hidden"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13" name="Picture 12" descr="APMT_Tag_Ver_ColorRev_PNG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340475" y="6020582"/>
            <a:ext cx="2258681" cy="722778"/>
          </a:xfrm>
          <a:prstGeom prst="rect">
            <a:avLst/>
          </a:prstGeom>
        </p:spPr>
      </p:pic>
      <p:sp>
        <p:nvSpPr>
          <p:cNvPr id="14" name="Right Triangle 13"/>
          <p:cNvSpPr/>
          <p:nvPr userDrawn="1"/>
        </p:nvSpPr>
        <p:spPr bwMode="hidden">
          <a:xfrm rot="5400000">
            <a:off x="763524" y="-763524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2624" y="2801814"/>
            <a:ext cx="7772400" cy="1143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5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682624" y="4127694"/>
            <a:ext cx="7772400" cy="5577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90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006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/>
              <a:buNone/>
              <a:defRPr sz="1800">
                <a:solidFill>
                  <a:schemeClr val="tx1"/>
                </a:solidFill>
              </a:defRPr>
            </a:lvl1pPr>
            <a:lvl2pPr marL="225425" indent="-225425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/>
              <a:buChar char="•"/>
              <a:defRPr sz="1800">
                <a:solidFill>
                  <a:schemeClr val="tx1"/>
                </a:solidFill>
              </a:defRPr>
            </a:lvl2pPr>
            <a:lvl3pPr marL="460375" indent="-23495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-"/>
              <a:defRPr sz="1600">
                <a:solidFill>
                  <a:schemeClr val="tx1"/>
                </a:solidFill>
              </a:defRPr>
            </a:lvl3pPr>
            <a:lvl4pPr marL="687388" indent="-227013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-"/>
              <a:defRPr sz="1400">
                <a:solidFill>
                  <a:schemeClr val="tx1"/>
                </a:solidFill>
              </a:defRPr>
            </a:lvl4pPr>
            <a:lvl5pPr marL="912813" indent="-225425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-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00 Month 0000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C7D35-6FF8-5243-BAAF-492027864CA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 bwMode="gray">
          <a:xfrm rot="16200000">
            <a:off x="5586984" y="3300984"/>
            <a:ext cx="1993392" cy="5120640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828800"/>
          </a:xfrm>
        </p:spPr>
        <p:txBody>
          <a:bodyPr anchor="t" anchorCtr="0">
            <a:noAutofit/>
          </a:bodyPr>
          <a:lstStyle>
            <a:lvl1pPr marL="0" indent="0">
              <a:spcAft>
                <a:spcPts val="1200"/>
              </a:spcAft>
              <a:buClrTx/>
              <a:buFont typeface="Arial"/>
              <a:buNone/>
              <a:defRPr sz="1800">
                <a:solidFill>
                  <a:schemeClr val="tx1"/>
                </a:solidFill>
              </a:defRPr>
            </a:lvl1pPr>
            <a:lvl2pPr marL="0" indent="225425">
              <a:spcAft>
                <a:spcPts val="600"/>
              </a:spcAft>
              <a:buClrTx/>
              <a:buFont typeface="Arial"/>
              <a:buChar char="•"/>
              <a:defRPr sz="1800">
                <a:solidFill>
                  <a:schemeClr val="tx1"/>
                </a:solidFill>
              </a:defRPr>
            </a:lvl2pPr>
            <a:lvl3pPr marL="225425" indent="233363">
              <a:spcAft>
                <a:spcPts val="600"/>
              </a:spcAft>
              <a:buClrTx/>
              <a:buSzPct val="100000"/>
              <a:buFont typeface="Lucida Grande"/>
              <a:buChar char="-"/>
              <a:defRPr sz="1600">
                <a:solidFill>
                  <a:schemeClr val="tx1"/>
                </a:solidFill>
              </a:defRPr>
            </a:lvl3pPr>
            <a:lvl4pPr marL="458788" indent="225425">
              <a:spcAft>
                <a:spcPts val="600"/>
              </a:spcAft>
              <a:buClrTx/>
              <a:buSzPct val="100000"/>
              <a:buFont typeface="Lucida Grande"/>
              <a:buChar char="-"/>
              <a:defRPr sz="1400">
                <a:solidFill>
                  <a:schemeClr val="tx1"/>
                </a:solidFill>
              </a:defRPr>
            </a:lvl4pPr>
            <a:lvl5pPr marL="684213" indent="233363">
              <a:spcAft>
                <a:spcPts val="600"/>
              </a:spcAft>
              <a:buClrTx/>
              <a:buSzPct val="100000"/>
              <a:buFont typeface="Lucida Grande"/>
              <a:buChar char="-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BC7D35-6FF8-5243-BAAF-492027864CAD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 anchor="b" anchorCtr="0">
            <a:normAutofit/>
          </a:bodyPr>
          <a:lstStyle>
            <a:lvl1pPr algn="l">
              <a:defRPr sz="2400" b="0" i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 descr="APMT_Logo_Black_PNG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40475" y="6331585"/>
            <a:ext cx="2258681" cy="4117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6400800"/>
            <a:ext cx="13716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  <a:latin typeface="Verdana"/>
              </a:defRPr>
            </a:lvl1pPr>
          </a:lstStyle>
          <a:p>
            <a:r>
              <a:rPr lang="en-US" smtClean="0"/>
              <a:t>00 Month 0000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400800"/>
            <a:ext cx="379476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/>
                </a:solidFill>
                <a:latin typeface="Verdana"/>
              </a:defRPr>
            </a:lvl1pPr>
          </a:lstStyle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" y="6400800"/>
            <a:ext cx="457200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  <a:latin typeface="Verdana"/>
              </a:defRPr>
            </a:lvl1pPr>
          </a:lstStyle>
          <a:p>
            <a:fld id="{A2BC7D35-6FF8-5243-BAAF-492027864CAD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5" name="Picture 24" descr="APMT_Logo_Black_PNG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40475" y="6331585"/>
            <a:ext cx="2258681" cy="411775"/>
          </a:xfrm>
          <a:prstGeom prst="rect">
            <a:avLst/>
          </a:prstGeom>
        </p:spPr>
      </p:pic>
      <p:sp>
        <p:nvSpPr>
          <p:cNvPr id="9" name="Right Triangle 8"/>
          <p:cNvSpPr/>
          <p:nvPr/>
        </p:nvSpPr>
        <p:spPr bwMode="hidden">
          <a:xfrm rot="5400000">
            <a:off x="356616" y="-356615"/>
            <a:ext cx="704088" cy="1417320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64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71" r:id="rId13"/>
    <p:sldLayoutId id="2147483672" r:id="rId14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3"/>
          </a:solidFill>
          <a:latin typeface="Verdana"/>
          <a:ea typeface="+mj-ea"/>
          <a:cs typeface="Verdana"/>
        </a:defRPr>
      </a:lvl1pPr>
    </p:titleStyle>
    <p:bodyStyle>
      <a:lvl1pPr marL="0" indent="0" algn="l" defTabSz="4572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accent3"/>
        </a:buClr>
        <a:buFont typeface="Arial"/>
        <a:buNone/>
        <a:defRPr sz="1800" b="0" i="0" kern="1200">
          <a:solidFill>
            <a:schemeClr val="tx1"/>
          </a:solidFill>
          <a:latin typeface="Verdana"/>
          <a:ea typeface="+mn-ea"/>
          <a:cs typeface="Verdana"/>
        </a:defRPr>
      </a:lvl1pPr>
      <a:lvl2pPr marL="225425" indent="-225425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3"/>
        </a:buClr>
        <a:buFont typeface="Arial"/>
        <a:buChar char="•"/>
        <a:defRPr sz="1800" b="0" i="0" kern="1200">
          <a:solidFill>
            <a:schemeClr val="tx1"/>
          </a:solidFill>
          <a:latin typeface="Verdana"/>
          <a:ea typeface="+mn-ea"/>
          <a:cs typeface="Verdana"/>
        </a:defRPr>
      </a:lvl2pPr>
      <a:lvl3pPr marL="460375" indent="-234950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Lucida Grande"/>
        <a:buChar char="-"/>
        <a:defRPr sz="1600" b="0" i="0" kern="1200">
          <a:solidFill>
            <a:schemeClr val="tx1"/>
          </a:solidFill>
          <a:latin typeface="Verdana"/>
          <a:ea typeface="+mn-ea"/>
          <a:cs typeface="Verdana"/>
        </a:defRPr>
      </a:lvl3pPr>
      <a:lvl4pPr marL="687388" indent="-227013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Lucida Grande"/>
        <a:buChar char="-"/>
        <a:defRPr sz="1400" b="0" i="0" kern="1200">
          <a:solidFill>
            <a:schemeClr val="tx1"/>
          </a:solidFill>
          <a:latin typeface="Verdana"/>
          <a:ea typeface="+mn-ea"/>
          <a:cs typeface="Verdana"/>
        </a:defRPr>
      </a:lvl4pPr>
      <a:lvl5pPr marL="912813" indent="-225425" algn="l" defTabSz="4572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Lucida Grande"/>
        <a:buChar char="-"/>
        <a:defRPr sz="1400" b="0" i="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6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6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MTC panoramic picture - baja resolucion.JPG"/>
          <p:cNvPicPr>
            <a:picLocks noChangeAspect="1"/>
          </p:cNvPicPr>
          <p:nvPr/>
        </p:nvPicPr>
        <p:blipFill>
          <a:blip r:embed="rId3"/>
          <a:srcRect r="15297"/>
          <a:stretch>
            <a:fillRect/>
          </a:stretch>
        </p:blipFill>
        <p:spPr>
          <a:xfrm>
            <a:off x="-1" y="-113"/>
            <a:ext cx="9174073" cy="6858113"/>
          </a:xfrm>
          <a:prstGeom prst="rect">
            <a:avLst/>
          </a:prstGeom>
        </p:spPr>
      </p:pic>
      <p:sp>
        <p:nvSpPr>
          <p:cNvPr id="5" name="Right Triangle 5"/>
          <p:cNvSpPr/>
          <p:nvPr/>
        </p:nvSpPr>
        <p:spPr bwMode="hidden">
          <a:xfrm rot="5400000">
            <a:off x="765796" y="-761252"/>
            <a:ext cx="1655064" cy="3182112"/>
          </a:xfrm>
          <a:prstGeom prst="rtTriangle">
            <a:avLst/>
          </a:prstGeom>
          <a:solidFill>
            <a:srgbClr val="FF63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/>
            </a:endParaRPr>
          </a:p>
        </p:txBody>
      </p:sp>
      <p:pic>
        <p:nvPicPr>
          <p:cNvPr id="10" name="Picture 4" descr="APMT_Tag_Ver_ColorRev_P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black">
          <a:xfrm>
            <a:off x="6915391" y="5846468"/>
            <a:ext cx="2258681" cy="722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07570" y="2748199"/>
            <a:ext cx="48074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Laurids Uglvig– Director de Operaciones</a:t>
            </a:r>
          </a:p>
          <a:p>
            <a:endParaRPr lang="es-PE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r>
              <a:rPr lang="es-P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Miércoles, 04 de julio de 2012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8975" y="1019031"/>
            <a:ext cx="734249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Verdana"/>
              </a:rPr>
              <a:t>APM Terminals Callao</a:t>
            </a:r>
          </a:p>
          <a:p>
            <a:r>
              <a:rPr lang="es-PE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Sociedad Nacional de Minería, Petróleo y Energía 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 bwMode="auto">
          <a:xfrm>
            <a:off x="230100" y="6471620"/>
            <a:ext cx="5257800" cy="386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/>
              <a:buNone/>
              <a:defRPr sz="1800" b="0" i="0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Callao,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Perú</a:t>
            </a:r>
            <a:endParaRPr lang="en-GB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459" y="242047"/>
            <a:ext cx="7772400" cy="914400"/>
          </a:xfrm>
        </p:spPr>
        <p:txBody>
          <a:bodyPr anchor="ctr">
            <a:normAutofit/>
          </a:bodyPr>
          <a:lstStyle/>
          <a:p>
            <a:r>
              <a:rPr lang="es-PE" sz="2200" dirty="0" smtClean="0"/>
              <a:t>Desarrollo del Muelle 5E</a:t>
            </a:r>
            <a:r>
              <a:rPr lang="es-PE" sz="2300" dirty="0" smtClean="0"/>
              <a:t/>
            </a:r>
            <a:br>
              <a:rPr lang="es-PE" sz="2300" dirty="0" smtClean="0"/>
            </a:br>
            <a:r>
              <a:rPr lang="es-PE" sz="1700" dirty="0" smtClean="0"/>
              <a:t>Grúas pórtico y calado profundo disponibles para finales del </a:t>
            </a:r>
            <a:r>
              <a:rPr lang="es-PE" sz="1700" b="1" dirty="0" smtClean="0"/>
              <a:t>T3 2013</a:t>
            </a:r>
            <a:endParaRPr lang="es-PE" sz="17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1248" y="1382976"/>
            <a:ext cx="36011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u="sng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Septiembre 2013</a:t>
            </a:r>
          </a:p>
          <a:p>
            <a:r>
              <a:rPr lang="es-PE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310m con 16m de calado +</a:t>
            </a:r>
          </a:p>
          <a:p>
            <a:r>
              <a:rPr lang="es-PE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30m   con 14m de calado</a:t>
            </a:r>
            <a:endParaRPr lang="en-US" sz="1400" dirty="0" smtClean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endParaRPr lang="en-US" sz="400" dirty="0" smtClean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4 Grúas Post-Pánamax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4231" y="1371687"/>
            <a:ext cx="40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u="sng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Tercer Trimestre 2014</a:t>
            </a:r>
          </a:p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530m con 16m de </a:t>
            </a:r>
            <a:r>
              <a:rPr lang="es-PE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calado</a:t>
            </a: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+</a:t>
            </a:r>
          </a:p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30m   con 14m de </a:t>
            </a:r>
            <a:r>
              <a:rPr lang="es-PE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calado</a:t>
            </a:r>
          </a:p>
          <a:p>
            <a:endParaRPr lang="en-US" sz="400" dirty="0" smtClean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4 Grúas Post-Pánamax y 2 Grúas Móviles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</p:txBody>
      </p:sp>
      <p:pic>
        <p:nvPicPr>
          <p:cNvPr id="11" name="Picture 10" descr="C:\Documents and Settings\CSL042\Desktop\APMT_Tag_Hor_CMYKPos_EP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7693" y="2388472"/>
            <a:ext cx="4701498" cy="403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49" y="2566212"/>
            <a:ext cx="4508778" cy="39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5400000">
            <a:off x="2506072" y="4047345"/>
            <a:ext cx="4007002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8"/>
          <p:cNvSpPr txBox="1"/>
          <p:nvPr/>
        </p:nvSpPr>
        <p:spPr>
          <a:xfrm>
            <a:off x="712584" y="1297705"/>
            <a:ext cx="19563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EQUIPOS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9476" y="1297705"/>
            <a:ext cx="22490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ESTUDIOS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221236" y="1751411"/>
            <a:ext cx="2951427" cy="4390247"/>
            <a:chOff x="221236" y="1751411"/>
            <a:chExt cx="2951427" cy="4390247"/>
          </a:xfrm>
        </p:grpSpPr>
        <p:cxnSp>
          <p:nvCxnSpPr>
            <p:cNvPr id="21" name="Lige forbindelse 20"/>
            <p:cNvCxnSpPr/>
            <p:nvPr/>
          </p:nvCxnSpPr>
          <p:spPr bwMode="auto">
            <a:xfrm rot="5400000">
              <a:off x="977539" y="3946534"/>
              <a:ext cx="4390247" cy="1"/>
            </a:xfrm>
            <a:prstGeom prst="line">
              <a:avLst/>
            </a:prstGeom>
            <a:ln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ge forbindelse 20"/>
            <p:cNvCxnSpPr/>
            <p:nvPr/>
          </p:nvCxnSpPr>
          <p:spPr bwMode="auto">
            <a:xfrm flipV="1">
              <a:off x="221236" y="3969824"/>
              <a:ext cx="2951426" cy="4482"/>
            </a:xfrm>
            <a:prstGeom prst="line">
              <a:avLst/>
            </a:prstGeom>
            <a:ln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/>
          <p:cNvGrpSpPr/>
          <p:nvPr/>
        </p:nvGrpSpPr>
        <p:grpSpPr>
          <a:xfrm>
            <a:off x="6074887" y="1749364"/>
            <a:ext cx="2814456" cy="4390247"/>
            <a:chOff x="6056412" y="1751412"/>
            <a:chExt cx="2814456" cy="4390247"/>
          </a:xfrm>
        </p:grpSpPr>
        <p:cxnSp>
          <p:nvCxnSpPr>
            <p:cNvPr id="26" name="Lige forbindelse 20"/>
            <p:cNvCxnSpPr/>
            <p:nvPr/>
          </p:nvCxnSpPr>
          <p:spPr bwMode="auto">
            <a:xfrm rot="5400000">
              <a:off x="3861289" y="3946535"/>
              <a:ext cx="4390247" cy="1"/>
            </a:xfrm>
            <a:prstGeom prst="line">
              <a:avLst/>
            </a:prstGeom>
            <a:ln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ge forbindelse 20"/>
            <p:cNvCxnSpPr/>
            <p:nvPr/>
          </p:nvCxnSpPr>
          <p:spPr bwMode="auto">
            <a:xfrm>
              <a:off x="6065932" y="3968236"/>
              <a:ext cx="2804936" cy="1588"/>
            </a:xfrm>
            <a:prstGeom prst="line">
              <a:avLst/>
            </a:prstGeom>
            <a:ln>
              <a:solidFill>
                <a:schemeClr val="accent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DSC039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338" y="4065835"/>
            <a:ext cx="2712881" cy="1808587"/>
          </a:xfrm>
          <a:prstGeom prst="rect">
            <a:avLst/>
          </a:prstGeom>
        </p:spPr>
      </p:pic>
      <p:pic>
        <p:nvPicPr>
          <p:cNvPr id="38" name="Picture 37" descr="DSC040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71" y="4059395"/>
            <a:ext cx="2835713" cy="1890475"/>
          </a:xfrm>
          <a:prstGeom prst="rect">
            <a:avLst/>
          </a:prstGeom>
        </p:spPr>
      </p:pic>
      <p:grpSp>
        <p:nvGrpSpPr>
          <p:cNvPr id="5" name="Group 43"/>
          <p:cNvGrpSpPr/>
          <p:nvPr/>
        </p:nvGrpSpPr>
        <p:grpSpPr>
          <a:xfrm>
            <a:off x="3486409" y="1052041"/>
            <a:ext cx="2286000" cy="5538796"/>
            <a:chOff x="3486409" y="1052041"/>
            <a:chExt cx="2286000" cy="5538796"/>
          </a:xfrm>
        </p:grpSpPr>
        <p:pic>
          <p:nvPicPr>
            <p:cNvPr id="43" name="Picture 42" descr="IMG_2918.JPG"/>
            <p:cNvPicPr>
              <a:picLocks noChangeAspect="1"/>
            </p:cNvPicPr>
            <p:nvPr/>
          </p:nvPicPr>
          <p:blipFill>
            <a:blip r:embed="rId6"/>
            <a:srcRect b="11713"/>
            <a:stretch>
              <a:fillRect/>
            </a:stretch>
          </p:blipFill>
          <p:spPr>
            <a:xfrm>
              <a:off x="3643951" y="4120427"/>
              <a:ext cx="1981773" cy="2470410"/>
            </a:xfrm>
            <a:prstGeom prst="rect">
              <a:avLst/>
            </a:prstGeom>
          </p:spPr>
        </p:pic>
        <p:pic>
          <p:nvPicPr>
            <p:cNvPr id="39" name="Picture 38" descr="IMG_3015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86409" y="1052041"/>
              <a:ext cx="2286000" cy="3429000"/>
            </a:xfrm>
            <a:prstGeom prst="rect">
              <a:avLst/>
            </a:prstGeom>
          </p:spPr>
        </p:pic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772748" y="278015"/>
            <a:ext cx="8639031" cy="914401"/>
          </a:xfrm>
        </p:spPr>
        <p:txBody>
          <a:bodyPr>
            <a:noAutofit/>
          </a:bodyPr>
          <a:lstStyle/>
          <a:p>
            <a:r>
              <a:rPr lang="es-PE" sz="2200" dirty="0" smtClean="0">
                <a:latin typeface="+mj-lt"/>
              </a:rPr>
              <a:t>Nuestros avances en el 1er año de operaciones</a:t>
            </a:r>
            <a:r>
              <a:rPr lang="es-PE" sz="1800" dirty="0" smtClean="0">
                <a:latin typeface="+mj-lt"/>
              </a:rPr>
              <a:t/>
            </a:r>
            <a:br>
              <a:rPr lang="es-PE" sz="1800" dirty="0" smtClean="0">
                <a:latin typeface="+mj-lt"/>
              </a:rPr>
            </a:br>
            <a:r>
              <a:rPr lang="es-PE" sz="1800" dirty="0" smtClean="0">
                <a:latin typeface="+mj-lt"/>
              </a:rPr>
              <a:t>Inversión adicional de USD 30 millones – Adquisición de Equipos y Estudios</a:t>
            </a:r>
            <a:endParaRPr lang="es-PE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1236" y="1605482"/>
            <a:ext cx="2882249" cy="249299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11 Montacargas - 2.5 y 32 toneladas de capacidad</a:t>
            </a:r>
          </a:p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05 Vehículos operativos</a:t>
            </a:r>
          </a:p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09 Reach Stackers</a:t>
            </a:r>
          </a:p>
          <a:p>
            <a:pPr marL="17780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04 Twinlift Spreaders para grúas STS</a:t>
            </a:r>
          </a:p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02 Empty Handlers</a:t>
            </a:r>
          </a:p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12 Terminal Trucks</a:t>
            </a:r>
          </a:p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12 Chasises</a:t>
            </a:r>
          </a:p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 2  Grúas Móviles tipo Post-Pánamax y  1 Gooseneck</a:t>
            </a:r>
          </a:p>
          <a:p>
            <a:pPr marL="177800" lvl="0" indent="-177800">
              <a:buClr>
                <a:schemeClr val="accent1">
                  <a:lumMod val="60000"/>
                  <a:lumOff val="40000"/>
                </a:schemeClr>
              </a:buClr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69616" y="1749364"/>
            <a:ext cx="2964152" cy="189282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lvl="0" indent="-1778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Diseño final de etapas 1 y 2</a:t>
            </a:r>
          </a:p>
          <a:p>
            <a:pPr marL="177800" lvl="0" indent="-1778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Estudios de suelos – 1° Programación</a:t>
            </a:r>
          </a:p>
          <a:p>
            <a:pPr marL="177800" lvl="0" indent="-1778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Estudios topográficos</a:t>
            </a:r>
            <a:endParaRPr lang="en-US" sz="1300" dirty="0" smtClean="0">
              <a:solidFill>
                <a:schemeClr val="tx1">
                  <a:lumMod val="65000"/>
                  <a:lumOff val="35000"/>
                </a:schemeClr>
              </a:solidFill>
              <a:latin typeface="Franklin Gothic Book" pitchFamily="34" charset="0"/>
            </a:endParaRPr>
          </a:p>
          <a:p>
            <a:pPr marL="177800" indent="-1778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Estudios batimétricos</a:t>
            </a:r>
          </a:p>
          <a:p>
            <a:pPr marL="177800" indent="-177800">
              <a:lnSpc>
                <a:spcPct val="150000"/>
              </a:lnSpc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s-PE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Estudios ambientales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68284" y="141535"/>
            <a:ext cx="7320379" cy="914401"/>
          </a:xfrm>
        </p:spPr>
        <p:txBody>
          <a:bodyPr>
            <a:noAutofit/>
          </a:bodyPr>
          <a:lstStyle/>
          <a:p>
            <a:r>
              <a:rPr lang="es-PE" sz="2200" dirty="0" smtClean="0">
                <a:latin typeface="+mj-lt"/>
              </a:rPr>
              <a:t>Capacitación constante para nuestros trabajadores y estibadores</a:t>
            </a:r>
            <a:endParaRPr lang="es-PE" dirty="0">
              <a:latin typeface="Franklin Gothic Book" pitchFamily="34" charset="0"/>
            </a:endParaRPr>
          </a:p>
        </p:txBody>
      </p:sp>
      <p:grpSp>
        <p:nvGrpSpPr>
          <p:cNvPr id="2" name="Group 35"/>
          <p:cNvGrpSpPr/>
          <p:nvPr/>
        </p:nvGrpSpPr>
        <p:grpSpPr>
          <a:xfrm>
            <a:off x="551794" y="1452748"/>
            <a:ext cx="7799606" cy="4847379"/>
            <a:chOff x="551794" y="1452748"/>
            <a:chExt cx="7799606" cy="4847379"/>
          </a:xfrm>
        </p:grpSpPr>
        <p:cxnSp>
          <p:nvCxnSpPr>
            <p:cNvPr id="21" name="Lige forbindelse 20"/>
            <p:cNvCxnSpPr/>
            <p:nvPr/>
          </p:nvCxnSpPr>
          <p:spPr bwMode="auto">
            <a:xfrm rot="5400000">
              <a:off x="2481848" y="4105003"/>
              <a:ext cx="4390247" cy="1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ge forbindelse 20"/>
            <p:cNvCxnSpPr/>
            <p:nvPr/>
          </p:nvCxnSpPr>
          <p:spPr bwMode="auto">
            <a:xfrm>
              <a:off x="647331" y="3822047"/>
              <a:ext cx="7704069" cy="158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5"/>
            <p:cNvGrpSpPr/>
            <p:nvPr/>
          </p:nvGrpSpPr>
          <p:grpSpPr>
            <a:xfrm>
              <a:off x="551794" y="1489438"/>
              <a:ext cx="4220714" cy="2026836"/>
              <a:chOff x="335969" y="1603467"/>
              <a:chExt cx="4220714" cy="2026836"/>
            </a:xfrm>
          </p:grpSpPr>
          <p:pic>
            <p:nvPicPr>
              <p:cNvPr id="17" name="Picture 16" descr="IMG_0150.jpg"/>
              <p:cNvPicPr>
                <a:picLocks noChangeAspect="1"/>
              </p:cNvPicPr>
              <p:nvPr/>
            </p:nvPicPr>
            <p:blipFill>
              <a:blip r:embed="rId4" cstate="screen"/>
              <a:srcRect t="2595"/>
              <a:stretch>
                <a:fillRect/>
              </a:stretch>
            </p:blipFill>
            <p:spPr>
              <a:xfrm>
                <a:off x="431506" y="1942021"/>
                <a:ext cx="3563876" cy="1688282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35969" y="1603467"/>
                <a:ext cx="42207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600" dirty="0" smtClean="0">
                    <a:solidFill>
                      <a:schemeClr val="accent5">
                        <a:lumMod val="75000"/>
                      </a:schemeClr>
                    </a:solidFill>
                    <a:latin typeface="Franklin Gothic Book" pitchFamily="34" charset="0"/>
                  </a:rPr>
                  <a:t>Diálogos diarios de 5 minutos de seguridad</a:t>
                </a:r>
                <a:endParaRPr lang="en-US" sz="1600" dirty="0">
                  <a:solidFill>
                    <a:schemeClr val="accent5">
                      <a:lumMod val="75000"/>
                    </a:schemeClr>
                  </a:solidFill>
                  <a:latin typeface="Franklin Gothic Book" pitchFamily="34" charset="0"/>
                </a:endParaRPr>
              </a:p>
            </p:txBody>
          </p:sp>
        </p:grpSp>
        <p:grpSp>
          <p:nvGrpSpPr>
            <p:cNvPr id="4" name="Group 18"/>
            <p:cNvGrpSpPr/>
            <p:nvPr/>
          </p:nvGrpSpPr>
          <p:grpSpPr>
            <a:xfrm>
              <a:off x="783810" y="3985718"/>
              <a:ext cx="3659413" cy="2193685"/>
              <a:chOff x="3302469" y="3985718"/>
              <a:chExt cx="3659413" cy="219368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302469" y="3985718"/>
                <a:ext cx="36594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600" dirty="0" smtClean="0">
                    <a:solidFill>
                      <a:schemeClr val="accent5">
                        <a:lumMod val="75000"/>
                      </a:schemeClr>
                    </a:solidFill>
                    <a:latin typeface="Franklin Gothic Book" pitchFamily="34" charset="0"/>
                  </a:rPr>
                  <a:t> “Train the Trainers” para Estibadores</a:t>
                </a:r>
                <a:endParaRPr lang="en-US" sz="1600" dirty="0">
                  <a:solidFill>
                    <a:schemeClr val="accent5">
                      <a:lumMod val="75000"/>
                    </a:schemeClr>
                  </a:solidFill>
                  <a:latin typeface="Franklin Gothic Book" pitchFamily="34" charset="0"/>
                </a:endParaRPr>
              </a:p>
            </p:txBody>
          </p:sp>
          <p:pic>
            <p:nvPicPr>
              <p:cNvPr id="22" name="Picture 21" descr="IMG_1243.JPG"/>
              <p:cNvPicPr>
                <a:picLocks noChangeAspect="1"/>
              </p:cNvPicPr>
              <p:nvPr/>
            </p:nvPicPr>
            <p:blipFill>
              <a:blip r:embed="rId5" cstate="screen"/>
              <a:srcRect t="23920"/>
              <a:stretch>
                <a:fillRect/>
              </a:stretch>
            </p:blipFill>
            <p:spPr>
              <a:xfrm>
                <a:off x="3478666" y="4324272"/>
                <a:ext cx="3251200" cy="1855131"/>
              </a:xfrm>
              <a:prstGeom prst="rect">
                <a:avLst/>
              </a:prstGeom>
            </p:spPr>
          </p:pic>
        </p:grpSp>
        <p:grpSp>
          <p:nvGrpSpPr>
            <p:cNvPr id="5" name="Group 32"/>
            <p:cNvGrpSpPr/>
            <p:nvPr/>
          </p:nvGrpSpPr>
          <p:grpSpPr>
            <a:xfrm>
              <a:off x="5163034" y="1452748"/>
              <a:ext cx="3188366" cy="2063526"/>
              <a:chOff x="5326810" y="1452748"/>
              <a:chExt cx="3188366" cy="2063526"/>
            </a:xfrm>
          </p:grpSpPr>
          <p:pic>
            <p:nvPicPr>
              <p:cNvPr id="24" name="Picture 23" descr="IMG_3101.JPG"/>
              <p:cNvPicPr>
                <a:picLocks noChangeAspect="1"/>
              </p:cNvPicPr>
              <p:nvPr/>
            </p:nvPicPr>
            <p:blipFill>
              <a:blip r:embed="rId6" cstate="screen">
                <a:lum/>
              </a:blip>
              <a:srcRect t="11234" b="12066"/>
              <a:stretch>
                <a:fillRect/>
              </a:stretch>
            </p:blipFill>
            <p:spPr>
              <a:xfrm>
                <a:off x="5326810" y="1827992"/>
                <a:ext cx="3188366" cy="168828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775852" y="1452748"/>
                <a:ext cx="22637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600" dirty="0" smtClean="0">
                    <a:solidFill>
                      <a:schemeClr val="accent5">
                        <a:lumMod val="75000"/>
                      </a:schemeClr>
                    </a:solidFill>
                    <a:latin typeface="Franklin Gothic Book" pitchFamily="34" charset="0"/>
                  </a:rPr>
                  <a:t>Taller de Anticorrupción</a:t>
                </a:r>
                <a:endParaRPr lang="en-US" sz="1600" dirty="0">
                  <a:solidFill>
                    <a:schemeClr val="accent5">
                      <a:lumMod val="75000"/>
                    </a:schemeClr>
                  </a:solidFill>
                  <a:latin typeface="Franklin Gothic Book" pitchFamily="34" charset="0"/>
                </a:endParaRPr>
              </a:p>
            </p:txBody>
          </p:sp>
        </p:grpSp>
        <p:pic>
          <p:nvPicPr>
            <p:cNvPr id="31" name="Picture 30" descr="IMG_2128.JPG"/>
            <p:cNvPicPr>
              <a:picLocks noChangeAspect="1"/>
            </p:cNvPicPr>
            <p:nvPr/>
          </p:nvPicPr>
          <p:blipFill>
            <a:blip r:embed="rId7" cstate="screen"/>
            <a:srcRect t="15005"/>
            <a:stretch>
              <a:fillRect/>
            </a:stretch>
          </p:blipFill>
          <p:spPr>
            <a:xfrm>
              <a:off x="5163034" y="4324272"/>
              <a:ext cx="3026978" cy="185513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764476" y="3972070"/>
              <a:ext cx="22637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600" dirty="0" smtClean="0">
                  <a:solidFill>
                    <a:schemeClr val="accent5">
                      <a:lumMod val="75000"/>
                    </a:schemeClr>
                  </a:solidFill>
                  <a:latin typeface="Franklin Gothic Book" pitchFamily="34" charset="0"/>
                </a:rPr>
                <a:t>Taller de Inducción</a:t>
              </a:r>
              <a:endParaRPr lang="en-US" sz="1600" dirty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849574" y="406026"/>
            <a:ext cx="7758398" cy="52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250" b="0" i="0" u="none" strike="noStrike" kern="1200" cap="none" spc="0" normalizeH="0" baseline="0" smtClean="0">
                <a:ln>
                  <a:noFill/>
                </a:ln>
                <a:solidFill>
                  <a:srgbClr val="FF6319"/>
                </a:solidFill>
                <a:effectLst/>
                <a:uLnTx/>
                <a:uFillTx/>
                <a:latin typeface="Verdana" pitchFamily="34" charset="0"/>
                <a:ea typeface="ＭＳ Ｐゴシック"/>
                <a:cs typeface="Verdana"/>
              </a:rPr>
              <a:t>Mejoras en el área</a:t>
            </a:r>
            <a:r>
              <a:rPr kumimoji="0" lang="es-PE" sz="2250" b="0" i="0" u="none" strike="noStrike" kern="1200" cap="none" spc="0" normalizeH="0" smtClean="0">
                <a:ln>
                  <a:noFill/>
                </a:ln>
                <a:solidFill>
                  <a:srgbClr val="FF6319"/>
                </a:solidFill>
                <a:effectLst/>
                <a:uLnTx/>
                <a:uFillTx/>
                <a:latin typeface="Verdana" pitchFamily="34" charset="0"/>
                <a:ea typeface="ＭＳ Ｐゴシック"/>
                <a:cs typeface="Verdana"/>
              </a:rPr>
              <a:t> operativa</a:t>
            </a:r>
            <a:endParaRPr kumimoji="0" lang="es-PE" sz="2250" b="0" i="0" u="none" strike="noStrike" kern="1200" cap="none" spc="0" normalizeH="0" baseline="0" smtClean="0">
              <a:ln>
                <a:noFill/>
              </a:ln>
              <a:solidFill>
                <a:srgbClr val="FF6319"/>
              </a:solidFill>
              <a:effectLst/>
              <a:uLnTx/>
              <a:uFillTx/>
              <a:latin typeface="Verdana" pitchFamily="34" charset="0"/>
              <a:ea typeface="ＭＳ Ｐゴシック"/>
              <a:cs typeface="Verdana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904166" y="960459"/>
            <a:ext cx="3558654" cy="2333768"/>
            <a:chOff x="849574" y="1137883"/>
            <a:chExt cx="3558654" cy="2333768"/>
          </a:xfrm>
        </p:grpSpPr>
        <p:pic>
          <p:nvPicPr>
            <p:cNvPr id="18440" name="Picture 8" descr="C:\Documents and Settings\BVV006\My Documents\APMTC\PIC\Antiguas2\jpg antiguas2\DSC05987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849574" y="1137883"/>
              <a:ext cx="3558654" cy="2333768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849574" y="1137883"/>
              <a:ext cx="870044" cy="348017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r>
                <a:rPr lang="en-US" dirty="0" smtClean="0">
                  <a:latin typeface="Franklin Gothic Book" pitchFamily="34" charset="0"/>
                </a:rPr>
                <a:t>  antes</a:t>
              </a:r>
              <a:endParaRPr lang="en-US" dirty="0">
                <a:latin typeface="Franklin Gothic Book" pitchFamily="34" charset="0"/>
              </a:endParaRPr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4725539" y="960459"/>
            <a:ext cx="3558654" cy="2333768"/>
            <a:chOff x="4670947" y="1137883"/>
            <a:chExt cx="3558654" cy="2333768"/>
          </a:xfrm>
        </p:grpSpPr>
        <p:pic>
          <p:nvPicPr>
            <p:cNvPr id="10" name="Picture 13" descr="C:\Documents and Settings\BVV006\My Documents\APMTC\PIC\Marzo 2012 - fotos mejoras\02 Jpg\DSC04051.jpg"/>
            <p:cNvPicPr>
              <a:picLocks noChangeAspect="1" noChangeArrowheads="1"/>
            </p:cNvPicPr>
            <p:nvPr/>
          </p:nvPicPr>
          <p:blipFill>
            <a:blip r:embed="rId5" cstate="screen"/>
            <a:srcRect t="16657" r="37456" b="14700"/>
            <a:stretch>
              <a:fillRect/>
            </a:stretch>
          </p:blipFill>
          <p:spPr bwMode="auto">
            <a:xfrm>
              <a:off x="4670947" y="1137883"/>
              <a:ext cx="3558654" cy="2333768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4670949" y="1137883"/>
              <a:ext cx="941128" cy="348017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r>
                <a:rPr lang="es-PE" dirty="0" smtClean="0">
                  <a:latin typeface="Franklin Gothic Book" pitchFamily="34" charset="0"/>
                </a:rPr>
                <a:t>  ahora</a:t>
              </a:r>
              <a:endParaRPr lang="es-PE" dirty="0">
                <a:latin typeface="Franklin Gothic Book" pitchFamily="34" charset="0"/>
              </a:endParaRPr>
            </a:p>
          </p:txBody>
        </p:sp>
      </p:grpSp>
      <p:pic>
        <p:nvPicPr>
          <p:cNvPr id="12" name="Picture 2" descr="C:\Documents and Settings\BVV006\My Documents\APMTC\PIC\Fotos aéreas\jpg aéreas\DSC04521.JPG"/>
          <p:cNvPicPr>
            <a:picLocks noChangeAspect="1" noChangeArrowheads="1"/>
          </p:cNvPicPr>
          <p:nvPr/>
        </p:nvPicPr>
        <p:blipFill>
          <a:blip r:embed="rId6" cstate="screen"/>
          <a:srcRect l="14451" t="39142" r="32574" b="16430"/>
          <a:stretch>
            <a:fillRect/>
          </a:stretch>
        </p:blipFill>
        <p:spPr bwMode="auto">
          <a:xfrm>
            <a:off x="904166" y="3784519"/>
            <a:ext cx="3558654" cy="2333768"/>
          </a:xfrm>
          <a:prstGeom prst="rect">
            <a:avLst/>
          </a:prstGeom>
          <a:noFill/>
        </p:spPr>
      </p:pic>
      <p:pic>
        <p:nvPicPr>
          <p:cNvPr id="13" name="Picture 2" descr="G:\Fotos Dakar\IMG_1658.JPG"/>
          <p:cNvPicPr>
            <a:picLocks noChangeAspect="1" noChangeArrowheads="1"/>
          </p:cNvPicPr>
          <p:nvPr/>
        </p:nvPicPr>
        <p:blipFill>
          <a:blip r:embed="rId7" cstate="screen">
            <a:lum bright="6000"/>
          </a:blip>
          <a:srcRect/>
          <a:stretch>
            <a:fillRect/>
          </a:stretch>
        </p:blipFill>
        <p:spPr bwMode="auto">
          <a:xfrm>
            <a:off x="4725539" y="3784519"/>
            <a:ext cx="3558654" cy="2333768"/>
          </a:xfrm>
          <a:prstGeom prst="rect">
            <a:avLst/>
          </a:prstGeom>
          <a:noFill/>
        </p:spPr>
      </p:pic>
      <p:sp>
        <p:nvSpPr>
          <p:cNvPr id="14" name=" 3"/>
          <p:cNvSpPr/>
          <p:nvPr/>
        </p:nvSpPr>
        <p:spPr>
          <a:xfrm rot="864425">
            <a:off x="2984701" y="4130722"/>
            <a:ext cx="2956239" cy="1371635"/>
          </a:xfrm>
          <a:prstGeom prst="swooshArrow">
            <a:avLst>
              <a:gd name="adj1" fmla="val 24510"/>
              <a:gd name="adj2" fmla="val 26132"/>
            </a:avLst>
          </a:prstGeom>
          <a:gradFill flip="none" rotWithShape="1">
            <a:gsLst>
              <a:gs pos="0">
                <a:schemeClr val="accent2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835924" y="3425582"/>
            <a:ext cx="6834117" cy="3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0" i="0" u="none" strike="noStrike" kern="1200" cap="none" spc="0" normalizeH="0" baseline="0" dirty="0" smtClean="0">
                <a:ln>
                  <a:noFill/>
                </a:ln>
                <a:solidFill>
                  <a:srgbClr val="FF6319"/>
                </a:solidFill>
                <a:effectLst/>
                <a:uLnTx/>
                <a:uFillTx/>
                <a:latin typeface="Verdana" pitchFamily="34" charset="0"/>
                <a:ea typeface="ＭＳ Ｐゴシック"/>
                <a:cs typeface="Verdana"/>
              </a:rPr>
              <a:t>Los clientes confían su carga al Terminal Norte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6266793" cy="914400"/>
          </a:xfrm>
        </p:spPr>
        <p:txBody>
          <a:bodyPr anchor="ctr">
            <a:normAutofit/>
          </a:bodyPr>
          <a:lstStyle/>
          <a:p>
            <a:r>
              <a:rPr lang="es-PE" dirty="0" smtClean="0"/>
              <a:t>Avances en 11 meses de operaciones</a:t>
            </a:r>
            <a:r>
              <a:rPr lang="es-PE" sz="2000" dirty="0" smtClean="0"/>
              <a:t/>
            </a:r>
            <a:br>
              <a:rPr lang="es-PE" sz="2000" dirty="0" smtClean="0"/>
            </a:br>
            <a:r>
              <a:rPr lang="es-PE" sz="2000" dirty="0" smtClean="0"/>
              <a:t>Mejoras en la Productividad</a:t>
            </a:r>
            <a:endParaRPr lang="es-PE" sz="2000" dirty="0"/>
          </a:p>
        </p:txBody>
      </p:sp>
      <p:grpSp>
        <p:nvGrpSpPr>
          <p:cNvPr id="3" name="Group 39"/>
          <p:cNvGrpSpPr/>
          <p:nvPr/>
        </p:nvGrpSpPr>
        <p:grpSpPr>
          <a:xfrm>
            <a:off x="320431" y="1134829"/>
            <a:ext cx="8483165" cy="4485156"/>
            <a:chOff x="308556" y="1194204"/>
            <a:chExt cx="8483165" cy="4485156"/>
          </a:xfrm>
        </p:grpSpPr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308556" y="1351367"/>
              <a:ext cx="4175125" cy="20478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gray">
            <a:xfrm>
              <a:off x="308556" y="1351367"/>
              <a:ext cx="4175125" cy="360363"/>
            </a:xfrm>
            <a:prstGeom prst="rect">
              <a:avLst/>
            </a:prstGeom>
            <a:gradFill rotWithShape="1">
              <a:gsLst>
                <a:gs pos="0">
                  <a:srgbClr val="C6C7C8"/>
                </a:gs>
                <a:gs pos="100000">
                  <a:srgbClr val="5C5C5D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01688" eaLnBrk="0" hangingPunct="0"/>
              <a:r>
                <a:rPr lang="en-US" sz="1300" b="1" noProof="1" smtClean="0">
                  <a:solidFill>
                    <a:schemeClr val="bg1"/>
                  </a:solidFill>
                </a:rPr>
                <a:t>Productividad Grúas Pórtico </a:t>
              </a:r>
              <a:r>
                <a:rPr lang="en-US" sz="1200" b="1" noProof="1" smtClean="0">
                  <a:solidFill>
                    <a:schemeClr val="bg1"/>
                  </a:solidFill>
                </a:rPr>
                <a:t>(MPH)</a:t>
              </a:r>
              <a:endParaRPr lang="en-US" sz="1200" b="1" noProof="1">
                <a:solidFill>
                  <a:schemeClr val="bg1"/>
                </a:solidFill>
              </a:endParaRPr>
            </a:p>
          </p:txBody>
        </p:sp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4616596" y="1351366"/>
              <a:ext cx="4175125" cy="20478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gray">
            <a:xfrm>
              <a:off x="4616596" y="1351366"/>
              <a:ext cx="4175125" cy="360363"/>
            </a:xfrm>
            <a:prstGeom prst="rect">
              <a:avLst/>
            </a:prstGeom>
            <a:gradFill rotWithShape="1">
              <a:gsLst>
                <a:gs pos="0">
                  <a:srgbClr val="C6C7C8"/>
                </a:gs>
                <a:gs pos="100000">
                  <a:srgbClr val="5C5C5D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01688" eaLnBrk="0" hangingPunct="0"/>
              <a:r>
                <a:rPr lang="en-US" sz="1300" b="1" noProof="1" smtClean="0">
                  <a:solidFill>
                    <a:schemeClr val="bg1"/>
                  </a:solidFill>
                </a:rPr>
                <a:t>Productividad de Muelle </a:t>
              </a:r>
              <a:r>
                <a:rPr lang="en-US" sz="1200" b="1" noProof="1" smtClean="0">
                  <a:solidFill>
                    <a:schemeClr val="bg1"/>
                  </a:solidFill>
                </a:rPr>
                <a:t>(MPH)</a:t>
              </a:r>
              <a:endParaRPr lang="en-US" sz="1200" b="1" noProof="1">
                <a:solidFill>
                  <a:schemeClr val="bg1"/>
                </a:solidFill>
              </a:endParaRPr>
            </a:p>
          </p:txBody>
        </p:sp>
        <p:graphicFrame>
          <p:nvGraphicFramePr>
            <p:cNvPr id="29" name="Chart 28"/>
            <p:cNvGraphicFramePr/>
            <p:nvPr>
              <p:extLst>
                <p:ext uri="{D42A27DB-BD31-4B8C-83A1-F6EECF244321}">
                  <p14:modId xmlns="" xmlns:p14="http://schemas.microsoft.com/office/powerpoint/2010/main" val="2394033462"/>
                </p:ext>
              </p:extLst>
            </p:nvPr>
          </p:nvGraphicFramePr>
          <p:xfrm>
            <a:off x="4483682" y="1711728"/>
            <a:ext cx="4175125" cy="19197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Rectangle 29"/>
            <p:cNvSpPr/>
            <p:nvPr/>
          </p:nvSpPr>
          <p:spPr>
            <a:xfrm rot="20784812">
              <a:off x="7617340" y="2494375"/>
              <a:ext cx="787396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a-DK" sz="2000" dirty="0" smtClean="0">
                  <a:ln w="12700">
                    <a:solidFill>
                      <a:srgbClr val="FF6319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54%</a:t>
              </a:r>
              <a:endParaRPr lang="da-DK" sz="2000" dirty="0">
                <a:ln w="12700">
                  <a:solidFill>
                    <a:srgbClr val="FF6319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endParaRPr>
            </a:p>
          </p:txBody>
        </p:sp>
        <p:graphicFrame>
          <p:nvGraphicFramePr>
            <p:cNvPr id="31" name="Chart 30"/>
            <p:cNvGraphicFramePr/>
            <p:nvPr>
              <p:extLst>
                <p:ext uri="{D42A27DB-BD31-4B8C-83A1-F6EECF244321}">
                  <p14:modId xmlns="" xmlns:p14="http://schemas.microsoft.com/office/powerpoint/2010/main" val="2506238755"/>
                </p:ext>
              </p:extLst>
            </p:nvPr>
          </p:nvGraphicFramePr>
          <p:xfrm>
            <a:off x="308556" y="1194204"/>
            <a:ext cx="4175124" cy="22050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2" name="Rectangle 31"/>
            <p:cNvSpPr/>
            <p:nvPr/>
          </p:nvSpPr>
          <p:spPr>
            <a:xfrm rot="20784812">
              <a:off x="3235346" y="2475170"/>
              <a:ext cx="787396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a-DK" sz="2000" dirty="0" smtClean="0">
                  <a:ln w="12700">
                    <a:solidFill>
                      <a:srgbClr val="FF6319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92%</a:t>
              </a:r>
              <a:endParaRPr lang="da-DK" sz="2000" dirty="0">
                <a:ln w="12700">
                  <a:solidFill>
                    <a:srgbClr val="FF6319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308557" y="3631485"/>
              <a:ext cx="4175125" cy="20478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9"/>
            <p:cNvSpPr>
              <a:spLocks noChangeArrowheads="1"/>
            </p:cNvSpPr>
            <p:nvPr/>
          </p:nvSpPr>
          <p:spPr bwMode="gray">
            <a:xfrm>
              <a:off x="308557" y="3631485"/>
              <a:ext cx="4175125" cy="360363"/>
            </a:xfrm>
            <a:prstGeom prst="rect">
              <a:avLst/>
            </a:prstGeom>
            <a:gradFill rotWithShape="1">
              <a:gsLst>
                <a:gs pos="0">
                  <a:srgbClr val="C6C7C8"/>
                </a:gs>
                <a:gs pos="100000">
                  <a:srgbClr val="5C5C5D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01688" eaLnBrk="0" hangingPunct="0"/>
              <a:r>
                <a:rPr lang="en-US" sz="1300" b="1" noProof="1" smtClean="0">
                  <a:solidFill>
                    <a:schemeClr val="bg1"/>
                  </a:solidFill>
                </a:rPr>
                <a:t>Carga General &amp; Rodante (MPH)</a:t>
              </a:r>
              <a:endParaRPr lang="en-US" sz="1300" b="1" noProof="1">
                <a:solidFill>
                  <a:schemeClr val="bg1"/>
                </a:solidFill>
              </a:endParaRPr>
            </a:p>
          </p:txBody>
        </p:sp>
        <p:sp>
          <p:nvSpPr>
            <p:cNvPr id="35" name="Rectangle 3"/>
            <p:cNvSpPr>
              <a:spLocks noChangeArrowheads="1"/>
            </p:cNvSpPr>
            <p:nvPr/>
          </p:nvSpPr>
          <p:spPr bwMode="auto">
            <a:xfrm>
              <a:off x="4616596" y="3631484"/>
              <a:ext cx="4175125" cy="2047875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19"/>
            <p:cNvSpPr>
              <a:spLocks noChangeArrowheads="1"/>
            </p:cNvSpPr>
            <p:nvPr/>
          </p:nvSpPr>
          <p:spPr bwMode="gray">
            <a:xfrm>
              <a:off x="4616596" y="3631484"/>
              <a:ext cx="4175125" cy="360363"/>
            </a:xfrm>
            <a:prstGeom prst="rect">
              <a:avLst/>
            </a:prstGeom>
            <a:gradFill rotWithShape="1">
              <a:gsLst>
                <a:gs pos="0">
                  <a:srgbClr val="C6C7C8"/>
                </a:gs>
                <a:gs pos="100000">
                  <a:srgbClr val="5C5C5D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801688" eaLnBrk="0" hangingPunct="0"/>
              <a:r>
                <a:rPr lang="en-US" sz="1300" b="1" noProof="1" smtClean="0">
                  <a:solidFill>
                    <a:schemeClr val="bg1"/>
                  </a:solidFill>
                </a:rPr>
                <a:t>Tiempo de estadía de camiones (minutos)</a:t>
              </a:r>
              <a:endParaRPr lang="en-US" sz="1300" b="1" noProof="1">
                <a:solidFill>
                  <a:schemeClr val="bg1"/>
                </a:solidFill>
              </a:endParaRPr>
            </a:p>
          </p:txBody>
        </p:sp>
        <p:graphicFrame>
          <p:nvGraphicFramePr>
            <p:cNvPr id="43" name="Chart 42"/>
            <p:cNvGraphicFramePr/>
            <p:nvPr>
              <p:extLst>
                <p:ext uri="{D42A27DB-BD31-4B8C-83A1-F6EECF244321}">
                  <p14:modId xmlns="" xmlns:p14="http://schemas.microsoft.com/office/powerpoint/2010/main" val="3101381291"/>
                </p:ext>
              </p:extLst>
            </p:nvPr>
          </p:nvGraphicFramePr>
          <p:xfrm>
            <a:off x="4613288" y="3991847"/>
            <a:ext cx="4011297" cy="16875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5" name="Rectangle 54"/>
            <p:cNvSpPr/>
            <p:nvPr/>
          </p:nvSpPr>
          <p:spPr>
            <a:xfrm rot="20784812">
              <a:off x="7638208" y="4260490"/>
              <a:ext cx="952711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a-DK" sz="2000" dirty="0" smtClean="0">
                  <a:ln w="12700">
                    <a:solidFill>
                      <a:srgbClr val="FF6319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-55%</a:t>
              </a:r>
              <a:endParaRPr lang="da-DK" sz="2000" dirty="0">
                <a:ln w="12700">
                  <a:solidFill>
                    <a:srgbClr val="FF6319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endParaRPr>
            </a:p>
          </p:txBody>
        </p:sp>
        <p:graphicFrame>
          <p:nvGraphicFramePr>
            <p:cNvPr id="56" name="Chart 55"/>
            <p:cNvGraphicFramePr/>
            <p:nvPr>
              <p:extLst>
                <p:ext uri="{D42A27DB-BD31-4B8C-83A1-F6EECF244321}">
                  <p14:modId xmlns="" xmlns:p14="http://schemas.microsoft.com/office/powerpoint/2010/main" val="3836363811"/>
                </p:ext>
              </p:extLst>
            </p:nvPr>
          </p:nvGraphicFramePr>
          <p:xfrm>
            <a:off x="308556" y="3834684"/>
            <a:ext cx="4055846" cy="18446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7" name="Rectangle 56"/>
            <p:cNvSpPr/>
            <p:nvPr/>
          </p:nvSpPr>
          <p:spPr>
            <a:xfrm rot="20784812">
              <a:off x="3155880" y="4947120"/>
              <a:ext cx="787396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a-DK" sz="2000" dirty="0" smtClean="0">
                  <a:ln w="12700">
                    <a:solidFill>
                      <a:srgbClr val="FF6319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61%</a:t>
              </a:r>
              <a:endParaRPr lang="da-DK" sz="2000" dirty="0">
                <a:ln w="12700">
                  <a:solidFill>
                    <a:srgbClr val="FF6319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 rot="20784812">
              <a:off x="2598966" y="4128252"/>
              <a:ext cx="787396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a-DK" sz="2000" dirty="0" smtClean="0">
                  <a:ln w="12700">
                    <a:solidFill>
                      <a:srgbClr val="FF6319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j-lt"/>
                </a:rPr>
                <a:t>84%</a:t>
              </a:r>
              <a:endParaRPr lang="da-DK" sz="2000" dirty="0">
                <a:ln w="12700">
                  <a:solidFill>
                    <a:srgbClr val="FF6319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38" name="Picture 37" descr="C:\Documents and Settings\CSL042\Desktop\APMT_Tag_Hor_CMYKPos_EPS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0"/>
          <p:cNvGrpSpPr/>
          <p:nvPr/>
        </p:nvGrpSpPr>
        <p:grpSpPr>
          <a:xfrm>
            <a:off x="336888" y="1995262"/>
            <a:ext cx="3984535" cy="253916"/>
            <a:chOff x="289590" y="2011028"/>
            <a:chExt cx="3984535" cy="253916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768925" y="2118750"/>
              <a:ext cx="3505200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89590" y="2011028"/>
              <a:ext cx="36536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PE" sz="1050" b="1" dirty="0" smtClean="0">
                  <a:solidFill>
                    <a:srgbClr val="FF0000"/>
                  </a:solidFill>
                  <a:latin typeface="Franklin Gothic Book" pitchFamily="34" charset="0"/>
                </a:rPr>
                <a:t>25</a:t>
              </a:r>
              <a:endParaRPr lang="en-US" sz="1050" b="1" dirty="0">
                <a:solidFill>
                  <a:srgbClr val="FF0000"/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5" name="Group 39"/>
          <p:cNvGrpSpPr/>
          <p:nvPr/>
        </p:nvGrpSpPr>
        <p:grpSpPr>
          <a:xfrm>
            <a:off x="284807" y="4737937"/>
            <a:ext cx="4082343" cy="246221"/>
            <a:chOff x="284807" y="4773562"/>
            <a:chExt cx="4082343" cy="246221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861950" y="4908580"/>
              <a:ext cx="3505200" cy="1588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4807" y="4773562"/>
              <a:ext cx="4821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PE" sz="1000" b="1" dirty="0" smtClean="0">
                  <a:solidFill>
                    <a:srgbClr val="FF0000"/>
                  </a:solidFill>
                  <a:latin typeface="Franklin Gothic Book" pitchFamily="34" charset="0"/>
                </a:rPr>
                <a:t>100</a:t>
              </a:r>
              <a:endParaRPr lang="en-US" sz="1000" b="1" dirty="0">
                <a:solidFill>
                  <a:srgbClr val="FF0000"/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6" name="Group 41"/>
          <p:cNvGrpSpPr/>
          <p:nvPr/>
        </p:nvGrpSpPr>
        <p:grpSpPr>
          <a:xfrm>
            <a:off x="4515253" y="4578465"/>
            <a:ext cx="4055047" cy="253916"/>
            <a:chOff x="312103" y="4787210"/>
            <a:chExt cx="4055047" cy="253916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861950" y="4908580"/>
              <a:ext cx="3505200" cy="1588"/>
            </a:xfrm>
            <a:prstGeom prst="line">
              <a:avLst/>
            </a:prstGeom>
            <a:ln w="19050">
              <a:solidFill>
                <a:srgbClr val="CC00CC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12103" y="4787210"/>
              <a:ext cx="48214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PE" sz="1050" b="1" dirty="0" smtClean="0">
                  <a:solidFill>
                    <a:srgbClr val="CC00CC"/>
                  </a:solidFill>
                  <a:latin typeface="Franklin Gothic Book" pitchFamily="34" charset="0"/>
                </a:rPr>
                <a:t>30</a:t>
              </a:r>
              <a:endParaRPr lang="en-US" sz="1050" b="1" dirty="0">
                <a:solidFill>
                  <a:srgbClr val="CC00CC"/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320431" y="5650405"/>
            <a:ext cx="8483165" cy="649722"/>
            <a:chOff x="320431" y="5650405"/>
            <a:chExt cx="8483165" cy="649722"/>
          </a:xfrm>
        </p:grpSpPr>
        <p:sp>
          <p:nvSpPr>
            <p:cNvPr id="51" name="Rectangle 50"/>
            <p:cNvSpPr/>
            <p:nvPr/>
          </p:nvSpPr>
          <p:spPr>
            <a:xfrm>
              <a:off x="320431" y="5650405"/>
              <a:ext cx="8483165" cy="64972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nb-NO" sz="145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853454" y="5906567"/>
              <a:ext cx="107954" cy="1079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244838" y="5917707"/>
              <a:ext cx="107954" cy="1079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gray">
            <a:xfrm>
              <a:off x="1027808" y="5857058"/>
              <a:ext cx="1986093" cy="20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1688" eaLnBrk="0" hangingPunct="0"/>
              <a:r>
                <a:rPr lang="es-PE" sz="1000" smtClean="0">
                  <a:solidFill>
                    <a:schemeClr val="bg2"/>
                  </a:solidFill>
                  <a:latin typeface="+mj-lt"/>
                </a:rPr>
                <a:t>Carga General producción/hrs</a:t>
              </a:r>
              <a:endParaRPr lang="es-PE" sz="100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gray">
            <a:xfrm>
              <a:off x="3419336" y="5857058"/>
              <a:ext cx="1538358" cy="20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1688" eaLnBrk="0" hangingPunct="0"/>
              <a:r>
                <a:rPr lang="es-PE" sz="1000" smtClean="0">
                  <a:solidFill>
                    <a:schemeClr val="bg2"/>
                  </a:solidFill>
                  <a:latin typeface="+mj-lt"/>
                </a:rPr>
                <a:t>Ro-Ro </a:t>
              </a:r>
              <a:r>
                <a:rPr lang="es-PE" sz="1000" smtClean="0">
                  <a:solidFill>
                    <a:schemeClr val="bg2"/>
                  </a:solidFill>
                </a:rPr>
                <a:t>producción/hrs</a:t>
              </a:r>
              <a:endParaRPr lang="es-PE" sz="1000">
                <a:solidFill>
                  <a:schemeClr val="bg2"/>
                </a:solidFill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5054419" y="5915732"/>
              <a:ext cx="107954" cy="1079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gray">
            <a:xfrm>
              <a:off x="5228917" y="5814139"/>
              <a:ext cx="1538358" cy="445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1688" eaLnBrk="0" hangingPunct="0"/>
              <a:r>
                <a:rPr lang="es-PE" sz="1000" smtClean="0">
                  <a:solidFill>
                    <a:schemeClr val="bg2"/>
                  </a:solidFill>
                </a:rPr>
                <a:t>Productividad promedio exigida</a:t>
              </a:r>
              <a:endParaRPr lang="es-PE" sz="1000">
                <a:solidFill>
                  <a:schemeClr val="bg2"/>
                </a:solidFill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6857444" y="5913757"/>
              <a:ext cx="107954" cy="107937"/>
            </a:xfrm>
            <a:prstGeom prst="rect">
              <a:avLst/>
            </a:prstGeom>
            <a:solidFill>
              <a:srgbClr val="CC00CC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gray">
            <a:xfrm>
              <a:off x="7031942" y="5921348"/>
              <a:ext cx="1538358" cy="20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1688" eaLnBrk="0" hangingPunct="0"/>
              <a:r>
                <a:rPr lang="es-PE" sz="1000" smtClean="0">
                  <a:solidFill>
                    <a:schemeClr val="bg2"/>
                  </a:solidFill>
                </a:rPr>
                <a:t>Tiempo promedio exigido</a:t>
              </a:r>
              <a:endParaRPr lang="es-PE" sz="100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707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4"/>
          <p:cNvGrpSpPr/>
          <p:nvPr/>
        </p:nvGrpSpPr>
        <p:grpSpPr>
          <a:xfrm>
            <a:off x="683037" y="1487035"/>
            <a:ext cx="7618293" cy="5054844"/>
            <a:chOff x="809165" y="1297843"/>
            <a:chExt cx="7618293" cy="5054844"/>
          </a:xfrm>
        </p:grpSpPr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5973027" y="1349183"/>
              <a:ext cx="2452859" cy="2088222"/>
            </a:xfrm>
            <a:prstGeom prst="rect">
              <a:avLst/>
            </a:prstGeom>
            <a:solidFill>
              <a:srgbClr val="FF6801"/>
            </a:solidFill>
            <a:ln>
              <a:noFill/>
            </a:ln>
            <a:extLst/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rgbClr val="15AACE"/>
                </a:solidFill>
                <a:latin typeface="Verdana"/>
                <a:cs typeface="Verdana"/>
              </a:endParaRP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3158666" y="1432391"/>
              <a:ext cx="20732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200" baseline="0" dirty="0">
                <a:solidFill>
                  <a:srgbClr val="5BCCE1"/>
                </a:solidFill>
                <a:latin typeface="Verdana"/>
                <a:cs typeface="Verdana"/>
              </a:endParaRP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5370054" y="1381591"/>
              <a:ext cx="20034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200" baseline="0" dirty="0">
                <a:solidFill>
                  <a:srgbClr val="5BCCE1"/>
                </a:solidFill>
                <a:latin typeface="Verdana"/>
                <a:cs typeface="Verdana"/>
              </a:endParaRP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839329" y="1480016"/>
              <a:ext cx="22256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200" baseline="0" dirty="0">
                <a:latin typeface="Verdana"/>
                <a:cs typeface="Verdana"/>
              </a:endParaRPr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3531911" y="1408206"/>
              <a:ext cx="2092325" cy="1733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SzPct val="75000"/>
              </a:pPr>
              <a:r>
                <a:rPr lang="en-GB" dirty="0" smtClean="0">
                  <a:solidFill>
                    <a:schemeClr val="bg2"/>
                  </a:solidFill>
                  <a:latin typeface="Verdana"/>
                  <a:cs typeface="Verdana"/>
                </a:rPr>
                <a:t>56 </a:t>
              </a:r>
              <a:r>
                <a:rPr lang="en-GB" dirty="0">
                  <a:solidFill>
                    <a:schemeClr val="bg2"/>
                  </a:solidFill>
                  <a:latin typeface="Verdana"/>
                  <a:cs typeface="Verdana"/>
                </a:rPr>
                <a:t>ports and </a:t>
              </a:r>
              <a:r>
                <a:rPr lang="en-GB" dirty="0" smtClean="0">
                  <a:solidFill>
                    <a:schemeClr val="bg2"/>
                  </a:solidFill>
                  <a:latin typeface="Verdana"/>
                  <a:cs typeface="Verdana"/>
                </a:rPr>
                <a:t>terminals:</a:t>
              </a:r>
            </a:p>
            <a:p>
              <a:pPr>
                <a:buSzPct val="75000"/>
              </a:pPr>
              <a:r>
                <a:rPr lang="en-GB" sz="2800" dirty="0" smtClean="0">
                  <a:solidFill>
                    <a:schemeClr val="accent1"/>
                  </a:solidFill>
                  <a:latin typeface="Verdana"/>
                  <a:cs typeface="Verdana"/>
                </a:rPr>
                <a:t>36 countries</a:t>
              </a:r>
              <a:endParaRPr lang="en-GB" sz="2800" dirty="0">
                <a:solidFill>
                  <a:schemeClr val="accent1"/>
                </a:solidFill>
                <a:latin typeface="Verdana"/>
                <a:cs typeface="Verdana"/>
              </a:endParaRPr>
            </a:p>
            <a:p>
              <a:pPr>
                <a:buSzPct val="75000"/>
              </a:pPr>
              <a:r>
                <a:rPr lang="en-GB" sz="2800" dirty="0" smtClean="0">
                  <a:solidFill>
                    <a:schemeClr val="accent1"/>
                  </a:solidFill>
                  <a:latin typeface="Verdana"/>
                  <a:cs typeface="Verdana"/>
                </a:rPr>
                <a:t>6 </a:t>
              </a:r>
              <a:r>
                <a:rPr lang="en-GB" sz="2800" dirty="0">
                  <a:solidFill>
                    <a:schemeClr val="accent1"/>
                  </a:solidFill>
                  <a:latin typeface="Verdana"/>
                  <a:cs typeface="Verdana"/>
                </a:rPr>
                <a:t>new </a:t>
              </a:r>
              <a:r>
                <a:rPr lang="en-GB" sz="2800" dirty="0" smtClean="0">
                  <a:solidFill>
                    <a:schemeClr val="accent1"/>
                  </a:solidFill>
                  <a:latin typeface="Verdana"/>
                  <a:cs typeface="Verdana"/>
                </a:rPr>
                <a:t>projects;</a:t>
              </a:r>
              <a:endParaRPr lang="en-GB" sz="2800" dirty="0">
                <a:solidFill>
                  <a:schemeClr val="accent1"/>
                </a:solidFill>
                <a:latin typeface="Verdana"/>
                <a:cs typeface="Verdana"/>
              </a:endParaRPr>
            </a:p>
            <a:p>
              <a:pPr>
                <a:buSzPct val="75000"/>
              </a:pPr>
              <a:r>
                <a:rPr lang="en-GB" sz="2800" dirty="0" smtClean="0">
                  <a:solidFill>
                    <a:schemeClr val="accent1"/>
                  </a:solidFill>
                  <a:latin typeface="Verdana"/>
                  <a:cs typeface="Verdana"/>
                </a:rPr>
                <a:t>12 expansion programs</a:t>
              </a:r>
              <a:endParaRPr lang="en-GB" sz="2800" dirty="0">
                <a:solidFill>
                  <a:schemeClr val="accent1"/>
                </a:solidFill>
                <a:latin typeface="Verdana"/>
                <a:cs typeface="Verdana"/>
              </a:endParaRPr>
            </a:p>
          </p:txBody>
        </p:sp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5382754" y="3578691"/>
              <a:ext cx="20732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200" baseline="0" dirty="0">
                <a:solidFill>
                  <a:srgbClr val="5BCCE1"/>
                </a:solidFill>
                <a:latin typeface="Verdana"/>
                <a:cs typeface="Verdana"/>
              </a:endParaRPr>
            </a:p>
          </p:txBody>
        </p:sp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3085641" y="3631079"/>
              <a:ext cx="22256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200" baseline="0" dirty="0">
                <a:latin typeface="Verdana"/>
                <a:cs typeface="Verdana"/>
              </a:endParaRPr>
            </a:p>
          </p:txBody>
        </p:sp>
        <p:graphicFrame>
          <p:nvGraphicFramePr>
            <p:cNvPr id="42" name="Chart 41"/>
            <p:cNvGraphicFramePr/>
            <p:nvPr/>
          </p:nvGraphicFramePr>
          <p:xfrm>
            <a:off x="5963315" y="1353677"/>
            <a:ext cx="2448377" cy="21605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pic>
          <p:nvPicPr>
            <p:cNvPr id="25" name="Picture 24" descr="mapa_proyecto_portuario.jp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380001" y="1353676"/>
              <a:ext cx="2526352" cy="2085975"/>
            </a:xfrm>
            <a:prstGeom prst="rect">
              <a:avLst/>
            </a:prstGeom>
          </p:spPr>
        </p:pic>
        <p:pic>
          <p:nvPicPr>
            <p:cNvPr id="26" name="Picture 25" descr="foto - trabajadores con NSA.JPG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5963315" y="3511588"/>
              <a:ext cx="2464143" cy="206735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380001" y="1473924"/>
              <a:ext cx="2526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Puerto HUB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80"/>
            <p:cNvGrpSpPr/>
            <p:nvPr/>
          </p:nvGrpSpPr>
          <p:grpSpPr>
            <a:xfrm>
              <a:off x="809167" y="3337909"/>
              <a:ext cx="3188047" cy="3014778"/>
              <a:chOff x="1124487" y="2313119"/>
              <a:chExt cx="3188047" cy="3014778"/>
            </a:xfrm>
          </p:grpSpPr>
          <p:sp>
            <p:nvSpPr>
              <p:cNvPr id="82" name="Rectangle 31"/>
              <p:cNvSpPr>
                <a:spLocks noChangeArrowheads="1"/>
              </p:cNvSpPr>
              <p:nvPr/>
            </p:nvSpPr>
            <p:spPr bwMode="auto">
              <a:xfrm>
                <a:off x="1124487" y="2486244"/>
                <a:ext cx="2505948" cy="2067906"/>
              </a:xfrm>
              <a:prstGeom prst="rect">
                <a:avLst/>
              </a:prstGeom>
              <a:solidFill>
                <a:schemeClr val="accent2">
                  <a:lumMod val="10000"/>
                  <a:lumOff val="90000"/>
                </a:schemeClr>
              </a:solidFill>
              <a:ln>
                <a:noFill/>
              </a:ln>
              <a:extLst/>
            </p:spPr>
            <p:txBody>
              <a:bodyPr wrap="none" anchor="ctr"/>
              <a:lstStyle/>
              <a:p>
                <a:pPr algn="ctr"/>
                <a:endParaRPr lang="en-US" sz="1600" baseline="0" dirty="0">
                  <a:solidFill>
                    <a:srgbClr val="15AACE"/>
                  </a:solidFill>
                  <a:latin typeface="Verdana"/>
                  <a:cs typeface="Verdana"/>
                </a:endParaRPr>
              </a:p>
            </p:txBody>
          </p:sp>
          <p:grpSp>
            <p:nvGrpSpPr>
              <p:cNvPr id="4" name="Group 76"/>
              <p:cNvGrpSpPr/>
              <p:nvPr/>
            </p:nvGrpSpPr>
            <p:grpSpPr>
              <a:xfrm rot="420673">
                <a:off x="1534824" y="2329227"/>
                <a:ext cx="2656485" cy="2998670"/>
                <a:chOff x="1586332" y="2168316"/>
                <a:chExt cx="2656485" cy="2998670"/>
              </a:xfrm>
            </p:grpSpPr>
            <p:grpSp>
              <p:nvGrpSpPr>
                <p:cNvPr id="5" name="Group 59"/>
                <p:cNvGrpSpPr>
                  <a:grpSpLocks/>
                </p:cNvGrpSpPr>
                <p:nvPr/>
              </p:nvGrpSpPr>
              <p:grpSpPr bwMode="auto">
                <a:xfrm>
                  <a:off x="2260982" y="2308252"/>
                  <a:ext cx="1981835" cy="2858734"/>
                  <a:chOff x="1344" y="2407"/>
                  <a:chExt cx="808" cy="1144"/>
                </a:xfrm>
                <a:solidFill>
                  <a:schemeClr val="accent1">
                    <a:lumMod val="60000"/>
                    <a:lumOff val="40000"/>
                  </a:schemeClr>
                </a:solidFill>
              </p:grpSpPr>
              <p:grpSp>
                <p:nvGrpSpPr>
                  <p:cNvPr id="6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1344" y="2427"/>
                    <a:ext cx="140" cy="64"/>
                    <a:chOff x="1338" y="2391"/>
                    <a:chExt cx="140" cy="64"/>
                  </a:xfrm>
                  <a:grpFill/>
                </p:grpSpPr>
                <p:sp>
                  <p:nvSpPr>
                    <p:cNvPr id="121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1338" y="2391"/>
                      <a:ext cx="50" cy="44"/>
                    </a:xfrm>
                    <a:custGeom>
                      <a:avLst/>
                      <a:gdLst>
                        <a:gd name="T0" fmla="*/ 18 w 50"/>
                        <a:gd name="T1" fmla="*/ 20 h 44"/>
                        <a:gd name="T2" fmla="*/ 12 w 50"/>
                        <a:gd name="T3" fmla="*/ 16 h 44"/>
                        <a:gd name="T4" fmla="*/ 10 w 50"/>
                        <a:gd name="T5" fmla="*/ 22 h 44"/>
                        <a:gd name="T6" fmla="*/ 8 w 50"/>
                        <a:gd name="T7" fmla="*/ 24 h 44"/>
                        <a:gd name="T8" fmla="*/ 2 w 50"/>
                        <a:gd name="T9" fmla="*/ 20 h 44"/>
                        <a:gd name="T10" fmla="*/ 0 w 50"/>
                        <a:gd name="T11" fmla="*/ 16 h 44"/>
                        <a:gd name="T12" fmla="*/ 0 w 50"/>
                        <a:gd name="T13" fmla="*/ 10 h 44"/>
                        <a:gd name="T14" fmla="*/ 2 w 50"/>
                        <a:gd name="T15" fmla="*/ 6 h 44"/>
                        <a:gd name="T16" fmla="*/ 2 w 50"/>
                        <a:gd name="T17" fmla="*/ 0 h 44"/>
                        <a:gd name="T18" fmla="*/ 18 w 50"/>
                        <a:gd name="T19" fmla="*/ 2 h 44"/>
                        <a:gd name="T20" fmla="*/ 30 w 50"/>
                        <a:gd name="T21" fmla="*/ 6 h 44"/>
                        <a:gd name="T22" fmla="*/ 34 w 50"/>
                        <a:gd name="T23" fmla="*/ 10 h 44"/>
                        <a:gd name="T24" fmla="*/ 42 w 50"/>
                        <a:gd name="T25" fmla="*/ 18 h 44"/>
                        <a:gd name="T26" fmla="*/ 48 w 50"/>
                        <a:gd name="T27" fmla="*/ 24 h 44"/>
                        <a:gd name="T28" fmla="*/ 50 w 50"/>
                        <a:gd name="T29" fmla="*/ 28 h 44"/>
                        <a:gd name="T30" fmla="*/ 46 w 50"/>
                        <a:gd name="T31" fmla="*/ 30 h 44"/>
                        <a:gd name="T32" fmla="*/ 44 w 50"/>
                        <a:gd name="T33" fmla="*/ 36 h 44"/>
                        <a:gd name="T34" fmla="*/ 42 w 50"/>
                        <a:gd name="T35" fmla="*/ 42 h 44"/>
                        <a:gd name="T36" fmla="*/ 38 w 50"/>
                        <a:gd name="T37" fmla="*/ 44 h 44"/>
                        <a:gd name="T38" fmla="*/ 34 w 50"/>
                        <a:gd name="T39" fmla="*/ 32 h 44"/>
                        <a:gd name="T40" fmla="*/ 28 w 50"/>
                        <a:gd name="T41" fmla="*/ 26 h 44"/>
                        <a:gd name="T42" fmla="*/ 24 w 50"/>
                        <a:gd name="T43" fmla="*/ 24 h 44"/>
                        <a:gd name="T44" fmla="*/ 18 w 50"/>
                        <a:gd name="T45" fmla="*/ 20 h 4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50"/>
                        <a:gd name="T70" fmla="*/ 0 h 44"/>
                        <a:gd name="T71" fmla="*/ 50 w 50"/>
                        <a:gd name="T72" fmla="*/ 44 h 4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50" h="44">
                          <a:moveTo>
                            <a:pt x="18" y="20"/>
                          </a:moveTo>
                          <a:lnTo>
                            <a:pt x="12" y="16"/>
                          </a:lnTo>
                          <a:lnTo>
                            <a:pt x="10" y="22"/>
                          </a:lnTo>
                          <a:lnTo>
                            <a:pt x="8" y="24"/>
                          </a:lnTo>
                          <a:lnTo>
                            <a:pt x="2" y="20"/>
                          </a:lnTo>
                          <a:lnTo>
                            <a:pt x="0" y="16"/>
                          </a:lnTo>
                          <a:lnTo>
                            <a:pt x="0" y="10"/>
                          </a:lnTo>
                          <a:lnTo>
                            <a:pt x="2" y="6"/>
                          </a:lnTo>
                          <a:lnTo>
                            <a:pt x="2" y="0"/>
                          </a:lnTo>
                          <a:lnTo>
                            <a:pt x="18" y="2"/>
                          </a:lnTo>
                          <a:lnTo>
                            <a:pt x="30" y="6"/>
                          </a:lnTo>
                          <a:lnTo>
                            <a:pt x="34" y="10"/>
                          </a:lnTo>
                          <a:lnTo>
                            <a:pt x="42" y="18"/>
                          </a:lnTo>
                          <a:lnTo>
                            <a:pt x="48" y="24"/>
                          </a:lnTo>
                          <a:lnTo>
                            <a:pt x="50" y="28"/>
                          </a:lnTo>
                          <a:lnTo>
                            <a:pt x="46" y="30"/>
                          </a:lnTo>
                          <a:lnTo>
                            <a:pt x="44" y="36"/>
                          </a:lnTo>
                          <a:lnTo>
                            <a:pt x="42" y="42"/>
                          </a:lnTo>
                          <a:lnTo>
                            <a:pt x="38" y="44"/>
                          </a:lnTo>
                          <a:lnTo>
                            <a:pt x="34" y="32"/>
                          </a:lnTo>
                          <a:lnTo>
                            <a:pt x="28" y="26"/>
                          </a:lnTo>
                          <a:lnTo>
                            <a:pt x="24" y="24"/>
                          </a:lnTo>
                          <a:lnTo>
                            <a:pt x="18" y="20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2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1376" y="2417"/>
                      <a:ext cx="102" cy="38"/>
                    </a:xfrm>
                    <a:custGeom>
                      <a:avLst/>
                      <a:gdLst>
                        <a:gd name="T0" fmla="*/ 88 w 102"/>
                        <a:gd name="T1" fmla="*/ 34 h 38"/>
                        <a:gd name="T2" fmla="*/ 82 w 102"/>
                        <a:gd name="T3" fmla="*/ 32 h 38"/>
                        <a:gd name="T4" fmla="*/ 80 w 102"/>
                        <a:gd name="T5" fmla="*/ 28 h 38"/>
                        <a:gd name="T6" fmla="*/ 80 w 102"/>
                        <a:gd name="T7" fmla="*/ 22 h 38"/>
                        <a:gd name="T8" fmla="*/ 80 w 102"/>
                        <a:gd name="T9" fmla="*/ 16 h 38"/>
                        <a:gd name="T10" fmla="*/ 78 w 102"/>
                        <a:gd name="T11" fmla="*/ 12 h 38"/>
                        <a:gd name="T12" fmla="*/ 72 w 102"/>
                        <a:gd name="T13" fmla="*/ 10 h 38"/>
                        <a:gd name="T14" fmla="*/ 66 w 102"/>
                        <a:gd name="T15" fmla="*/ 10 h 38"/>
                        <a:gd name="T16" fmla="*/ 62 w 102"/>
                        <a:gd name="T17" fmla="*/ 12 h 38"/>
                        <a:gd name="T18" fmla="*/ 60 w 102"/>
                        <a:gd name="T19" fmla="*/ 16 h 38"/>
                        <a:gd name="T20" fmla="*/ 52 w 102"/>
                        <a:gd name="T21" fmla="*/ 18 h 38"/>
                        <a:gd name="T22" fmla="*/ 48 w 102"/>
                        <a:gd name="T23" fmla="*/ 22 h 38"/>
                        <a:gd name="T24" fmla="*/ 50 w 102"/>
                        <a:gd name="T25" fmla="*/ 26 h 38"/>
                        <a:gd name="T26" fmla="*/ 52 w 102"/>
                        <a:gd name="T27" fmla="*/ 30 h 38"/>
                        <a:gd name="T28" fmla="*/ 52 w 102"/>
                        <a:gd name="T29" fmla="*/ 36 h 38"/>
                        <a:gd name="T30" fmla="*/ 44 w 102"/>
                        <a:gd name="T31" fmla="*/ 38 h 38"/>
                        <a:gd name="T32" fmla="*/ 38 w 102"/>
                        <a:gd name="T33" fmla="*/ 32 h 38"/>
                        <a:gd name="T34" fmla="*/ 32 w 102"/>
                        <a:gd name="T35" fmla="*/ 26 h 38"/>
                        <a:gd name="T36" fmla="*/ 26 w 102"/>
                        <a:gd name="T37" fmla="*/ 22 h 38"/>
                        <a:gd name="T38" fmla="*/ 18 w 102"/>
                        <a:gd name="T39" fmla="*/ 20 h 38"/>
                        <a:gd name="T40" fmla="*/ 14 w 102"/>
                        <a:gd name="T41" fmla="*/ 18 h 38"/>
                        <a:gd name="T42" fmla="*/ 8 w 102"/>
                        <a:gd name="T43" fmla="*/ 20 h 38"/>
                        <a:gd name="T44" fmla="*/ 0 w 102"/>
                        <a:gd name="T45" fmla="*/ 18 h 38"/>
                        <a:gd name="T46" fmla="*/ 4 w 102"/>
                        <a:gd name="T47" fmla="*/ 14 h 38"/>
                        <a:gd name="T48" fmla="*/ 6 w 102"/>
                        <a:gd name="T49" fmla="*/ 8 h 38"/>
                        <a:gd name="T50" fmla="*/ 12 w 102"/>
                        <a:gd name="T51" fmla="*/ 2 h 38"/>
                        <a:gd name="T52" fmla="*/ 18 w 102"/>
                        <a:gd name="T53" fmla="*/ 4 h 38"/>
                        <a:gd name="T54" fmla="*/ 22 w 102"/>
                        <a:gd name="T55" fmla="*/ 8 h 38"/>
                        <a:gd name="T56" fmla="*/ 30 w 102"/>
                        <a:gd name="T57" fmla="*/ 12 h 38"/>
                        <a:gd name="T58" fmla="*/ 38 w 102"/>
                        <a:gd name="T59" fmla="*/ 12 h 38"/>
                        <a:gd name="T60" fmla="*/ 44 w 102"/>
                        <a:gd name="T61" fmla="*/ 10 h 38"/>
                        <a:gd name="T62" fmla="*/ 52 w 102"/>
                        <a:gd name="T63" fmla="*/ 6 h 38"/>
                        <a:gd name="T64" fmla="*/ 62 w 102"/>
                        <a:gd name="T65" fmla="*/ 2 h 38"/>
                        <a:gd name="T66" fmla="*/ 72 w 102"/>
                        <a:gd name="T67" fmla="*/ 0 h 38"/>
                        <a:gd name="T68" fmla="*/ 82 w 102"/>
                        <a:gd name="T69" fmla="*/ 2 h 38"/>
                        <a:gd name="T70" fmla="*/ 88 w 102"/>
                        <a:gd name="T71" fmla="*/ 6 h 38"/>
                        <a:gd name="T72" fmla="*/ 94 w 102"/>
                        <a:gd name="T73" fmla="*/ 10 h 38"/>
                        <a:gd name="T74" fmla="*/ 98 w 102"/>
                        <a:gd name="T75" fmla="*/ 16 h 38"/>
                        <a:gd name="T76" fmla="*/ 102 w 102"/>
                        <a:gd name="T77" fmla="*/ 20 h 38"/>
                        <a:gd name="T78" fmla="*/ 100 w 102"/>
                        <a:gd name="T79" fmla="*/ 26 h 38"/>
                        <a:gd name="T80" fmla="*/ 94 w 102"/>
                        <a:gd name="T81" fmla="*/ 30 h 38"/>
                        <a:gd name="T82" fmla="*/ 88 w 102"/>
                        <a:gd name="T83" fmla="*/ 34 h 38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102"/>
                        <a:gd name="T127" fmla="*/ 0 h 38"/>
                        <a:gd name="T128" fmla="*/ 102 w 102"/>
                        <a:gd name="T129" fmla="*/ 38 h 38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102" h="38">
                          <a:moveTo>
                            <a:pt x="88" y="34"/>
                          </a:moveTo>
                          <a:lnTo>
                            <a:pt x="82" y="32"/>
                          </a:lnTo>
                          <a:lnTo>
                            <a:pt x="80" y="28"/>
                          </a:lnTo>
                          <a:lnTo>
                            <a:pt x="80" y="22"/>
                          </a:lnTo>
                          <a:lnTo>
                            <a:pt x="80" y="16"/>
                          </a:lnTo>
                          <a:lnTo>
                            <a:pt x="78" y="12"/>
                          </a:lnTo>
                          <a:lnTo>
                            <a:pt x="72" y="10"/>
                          </a:lnTo>
                          <a:lnTo>
                            <a:pt x="66" y="10"/>
                          </a:lnTo>
                          <a:lnTo>
                            <a:pt x="62" y="12"/>
                          </a:lnTo>
                          <a:lnTo>
                            <a:pt x="60" y="16"/>
                          </a:lnTo>
                          <a:lnTo>
                            <a:pt x="52" y="18"/>
                          </a:lnTo>
                          <a:lnTo>
                            <a:pt x="48" y="22"/>
                          </a:lnTo>
                          <a:lnTo>
                            <a:pt x="50" y="26"/>
                          </a:lnTo>
                          <a:lnTo>
                            <a:pt x="52" y="30"/>
                          </a:lnTo>
                          <a:lnTo>
                            <a:pt x="52" y="36"/>
                          </a:lnTo>
                          <a:lnTo>
                            <a:pt x="44" y="38"/>
                          </a:lnTo>
                          <a:lnTo>
                            <a:pt x="38" y="32"/>
                          </a:lnTo>
                          <a:lnTo>
                            <a:pt x="32" y="26"/>
                          </a:lnTo>
                          <a:lnTo>
                            <a:pt x="26" y="22"/>
                          </a:lnTo>
                          <a:lnTo>
                            <a:pt x="18" y="20"/>
                          </a:lnTo>
                          <a:lnTo>
                            <a:pt x="14" y="18"/>
                          </a:lnTo>
                          <a:lnTo>
                            <a:pt x="8" y="20"/>
                          </a:lnTo>
                          <a:lnTo>
                            <a:pt x="0" y="18"/>
                          </a:lnTo>
                          <a:lnTo>
                            <a:pt x="4" y="14"/>
                          </a:lnTo>
                          <a:lnTo>
                            <a:pt x="6" y="8"/>
                          </a:lnTo>
                          <a:lnTo>
                            <a:pt x="12" y="2"/>
                          </a:lnTo>
                          <a:lnTo>
                            <a:pt x="18" y="4"/>
                          </a:lnTo>
                          <a:lnTo>
                            <a:pt x="22" y="8"/>
                          </a:lnTo>
                          <a:lnTo>
                            <a:pt x="30" y="12"/>
                          </a:lnTo>
                          <a:lnTo>
                            <a:pt x="38" y="12"/>
                          </a:lnTo>
                          <a:lnTo>
                            <a:pt x="44" y="10"/>
                          </a:lnTo>
                          <a:lnTo>
                            <a:pt x="52" y="6"/>
                          </a:lnTo>
                          <a:lnTo>
                            <a:pt x="62" y="2"/>
                          </a:lnTo>
                          <a:lnTo>
                            <a:pt x="72" y="0"/>
                          </a:lnTo>
                          <a:lnTo>
                            <a:pt x="82" y="2"/>
                          </a:lnTo>
                          <a:lnTo>
                            <a:pt x="88" y="6"/>
                          </a:lnTo>
                          <a:lnTo>
                            <a:pt x="94" y="10"/>
                          </a:lnTo>
                          <a:lnTo>
                            <a:pt x="98" y="16"/>
                          </a:lnTo>
                          <a:lnTo>
                            <a:pt x="102" y="20"/>
                          </a:lnTo>
                          <a:lnTo>
                            <a:pt x="100" y="26"/>
                          </a:lnTo>
                          <a:lnTo>
                            <a:pt x="94" y="30"/>
                          </a:lnTo>
                          <a:lnTo>
                            <a:pt x="88" y="34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  <p:grpSp>
                <p:nvGrpSpPr>
                  <p:cNvPr id="7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1416" y="2407"/>
                    <a:ext cx="736" cy="1144"/>
                    <a:chOff x="1410" y="2371"/>
                    <a:chExt cx="736" cy="1144"/>
                  </a:xfrm>
                  <a:grpFill/>
                </p:grpSpPr>
                <p:sp>
                  <p:nvSpPr>
                    <p:cNvPr id="107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1450" y="2371"/>
                      <a:ext cx="186" cy="266"/>
                    </a:xfrm>
                    <a:custGeom>
                      <a:avLst/>
                      <a:gdLst>
                        <a:gd name="T0" fmla="*/ 30 w 186"/>
                        <a:gd name="T1" fmla="*/ 72 h 266"/>
                        <a:gd name="T2" fmla="*/ 34 w 186"/>
                        <a:gd name="T3" fmla="*/ 58 h 266"/>
                        <a:gd name="T4" fmla="*/ 50 w 186"/>
                        <a:gd name="T5" fmla="*/ 42 h 266"/>
                        <a:gd name="T6" fmla="*/ 54 w 186"/>
                        <a:gd name="T7" fmla="*/ 28 h 266"/>
                        <a:gd name="T8" fmla="*/ 74 w 186"/>
                        <a:gd name="T9" fmla="*/ 20 h 266"/>
                        <a:gd name="T10" fmla="*/ 88 w 186"/>
                        <a:gd name="T11" fmla="*/ 16 h 266"/>
                        <a:gd name="T12" fmla="*/ 104 w 186"/>
                        <a:gd name="T13" fmla="*/ 6 h 266"/>
                        <a:gd name="T14" fmla="*/ 116 w 186"/>
                        <a:gd name="T15" fmla="*/ 0 h 266"/>
                        <a:gd name="T16" fmla="*/ 118 w 186"/>
                        <a:gd name="T17" fmla="*/ 10 h 266"/>
                        <a:gd name="T18" fmla="*/ 106 w 186"/>
                        <a:gd name="T19" fmla="*/ 18 h 266"/>
                        <a:gd name="T20" fmla="*/ 92 w 186"/>
                        <a:gd name="T21" fmla="*/ 34 h 266"/>
                        <a:gd name="T22" fmla="*/ 92 w 186"/>
                        <a:gd name="T23" fmla="*/ 54 h 266"/>
                        <a:gd name="T24" fmla="*/ 100 w 186"/>
                        <a:gd name="T25" fmla="*/ 64 h 266"/>
                        <a:gd name="T26" fmla="*/ 102 w 186"/>
                        <a:gd name="T27" fmla="*/ 82 h 266"/>
                        <a:gd name="T28" fmla="*/ 136 w 186"/>
                        <a:gd name="T29" fmla="*/ 84 h 266"/>
                        <a:gd name="T30" fmla="*/ 176 w 186"/>
                        <a:gd name="T31" fmla="*/ 96 h 266"/>
                        <a:gd name="T32" fmla="*/ 176 w 186"/>
                        <a:gd name="T33" fmla="*/ 110 h 266"/>
                        <a:gd name="T34" fmla="*/ 176 w 186"/>
                        <a:gd name="T35" fmla="*/ 128 h 266"/>
                        <a:gd name="T36" fmla="*/ 178 w 186"/>
                        <a:gd name="T37" fmla="*/ 136 h 266"/>
                        <a:gd name="T38" fmla="*/ 180 w 186"/>
                        <a:gd name="T39" fmla="*/ 150 h 266"/>
                        <a:gd name="T40" fmla="*/ 184 w 186"/>
                        <a:gd name="T41" fmla="*/ 162 h 266"/>
                        <a:gd name="T42" fmla="*/ 178 w 186"/>
                        <a:gd name="T43" fmla="*/ 168 h 266"/>
                        <a:gd name="T44" fmla="*/ 168 w 186"/>
                        <a:gd name="T45" fmla="*/ 170 h 266"/>
                        <a:gd name="T46" fmla="*/ 140 w 186"/>
                        <a:gd name="T47" fmla="*/ 172 h 266"/>
                        <a:gd name="T48" fmla="*/ 138 w 186"/>
                        <a:gd name="T49" fmla="*/ 176 h 266"/>
                        <a:gd name="T50" fmla="*/ 146 w 186"/>
                        <a:gd name="T51" fmla="*/ 180 h 266"/>
                        <a:gd name="T52" fmla="*/ 152 w 186"/>
                        <a:gd name="T53" fmla="*/ 188 h 266"/>
                        <a:gd name="T54" fmla="*/ 142 w 186"/>
                        <a:gd name="T55" fmla="*/ 186 h 266"/>
                        <a:gd name="T56" fmla="*/ 140 w 186"/>
                        <a:gd name="T57" fmla="*/ 200 h 266"/>
                        <a:gd name="T58" fmla="*/ 148 w 186"/>
                        <a:gd name="T59" fmla="*/ 220 h 266"/>
                        <a:gd name="T60" fmla="*/ 144 w 186"/>
                        <a:gd name="T61" fmla="*/ 252 h 266"/>
                        <a:gd name="T62" fmla="*/ 132 w 186"/>
                        <a:gd name="T63" fmla="*/ 262 h 266"/>
                        <a:gd name="T64" fmla="*/ 136 w 186"/>
                        <a:gd name="T65" fmla="*/ 246 h 266"/>
                        <a:gd name="T66" fmla="*/ 132 w 186"/>
                        <a:gd name="T67" fmla="*/ 234 h 266"/>
                        <a:gd name="T68" fmla="*/ 86 w 186"/>
                        <a:gd name="T69" fmla="*/ 224 h 266"/>
                        <a:gd name="T70" fmla="*/ 64 w 186"/>
                        <a:gd name="T71" fmla="*/ 200 h 266"/>
                        <a:gd name="T72" fmla="*/ 38 w 186"/>
                        <a:gd name="T73" fmla="*/ 192 h 266"/>
                        <a:gd name="T74" fmla="*/ 16 w 186"/>
                        <a:gd name="T75" fmla="*/ 186 h 266"/>
                        <a:gd name="T76" fmla="*/ 4 w 186"/>
                        <a:gd name="T77" fmla="*/ 168 h 266"/>
                        <a:gd name="T78" fmla="*/ 12 w 186"/>
                        <a:gd name="T79" fmla="*/ 158 h 266"/>
                        <a:gd name="T80" fmla="*/ 24 w 186"/>
                        <a:gd name="T81" fmla="*/ 138 h 266"/>
                        <a:gd name="T82" fmla="*/ 24 w 186"/>
                        <a:gd name="T83" fmla="*/ 110 h 266"/>
                        <a:gd name="T84" fmla="*/ 20 w 186"/>
                        <a:gd name="T85" fmla="*/ 90 h 266"/>
                        <a:gd name="T86" fmla="*/ 26 w 186"/>
                        <a:gd name="T87" fmla="*/ 72 h 26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186"/>
                        <a:gd name="T133" fmla="*/ 0 h 266"/>
                        <a:gd name="T134" fmla="*/ 186 w 186"/>
                        <a:gd name="T135" fmla="*/ 266 h 266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186" h="266">
                          <a:moveTo>
                            <a:pt x="28" y="66"/>
                          </a:moveTo>
                          <a:lnTo>
                            <a:pt x="30" y="72"/>
                          </a:lnTo>
                          <a:lnTo>
                            <a:pt x="34" y="68"/>
                          </a:lnTo>
                          <a:lnTo>
                            <a:pt x="34" y="58"/>
                          </a:lnTo>
                          <a:lnTo>
                            <a:pt x="44" y="50"/>
                          </a:lnTo>
                          <a:lnTo>
                            <a:pt x="50" y="42"/>
                          </a:lnTo>
                          <a:lnTo>
                            <a:pt x="52" y="36"/>
                          </a:lnTo>
                          <a:lnTo>
                            <a:pt x="54" y="28"/>
                          </a:lnTo>
                          <a:lnTo>
                            <a:pt x="68" y="20"/>
                          </a:lnTo>
                          <a:lnTo>
                            <a:pt x="74" y="20"/>
                          </a:lnTo>
                          <a:lnTo>
                            <a:pt x="78" y="16"/>
                          </a:lnTo>
                          <a:lnTo>
                            <a:pt x="88" y="16"/>
                          </a:lnTo>
                          <a:lnTo>
                            <a:pt x="96" y="12"/>
                          </a:lnTo>
                          <a:lnTo>
                            <a:pt x="104" y="6"/>
                          </a:lnTo>
                          <a:lnTo>
                            <a:pt x="110" y="0"/>
                          </a:lnTo>
                          <a:lnTo>
                            <a:pt x="116" y="0"/>
                          </a:lnTo>
                          <a:lnTo>
                            <a:pt x="120" y="2"/>
                          </a:lnTo>
                          <a:lnTo>
                            <a:pt x="118" y="10"/>
                          </a:lnTo>
                          <a:lnTo>
                            <a:pt x="112" y="14"/>
                          </a:lnTo>
                          <a:lnTo>
                            <a:pt x="106" y="18"/>
                          </a:lnTo>
                          <a:lnTo>
                            <a:pt x="96" y="26"/>
                          </a:lnTo>
                          <a:lnTo>
                            <a:pt x="92" y="34"/>
                          </a:lnTo>
                          <a:lnTo>
                            <a:pt x="90" y="48"/>
                          </a:lnTo>
                          <a:lnTo>
                            <a:pt x="92" y="54"/>
                          </a:lnTo>
                          <a:lnTo>
                            <a:pt x="96" y="60"/>
                          </a:lnTo>
                          <a:lnTo>
                            <a:pt x="100" y="64"/>
                          </a:lnTo>
                          <a:lnTo>
                            <a:pt x="102" y="68"/>
                          </a:lnTo>
                          <a:lnTo>
                            <a:pt x="102" y="82"/>
                          </a:lnTo>
                          <a:lnTo>
                            <a:pt x="108" y="86"/>
                          </a:lnTo>
                          <a:lnTo>
                            <a:pt x="136" y="84"/>
                          </a:lnTo>
                          <a:lnTo>
                            <a:pt x="148" y="98"/>
                          </a:lnTo>
                          <a:lnTo>
                            <a:pt x="176" y="96"/>
                          </a:lnTo>
                          <a:lnTo>
                            <a:pt x="182" y="102"/>
                          </a:lnTo>
                          <a:lnTo>
                            <a:pt x="176" y="110"/>
                          </a:lnTo>
                          <a:lnTo>
                            <a:pt x="176" y="120"/>
                          </a:lnTo>
                          <a:lnTo>
                            <a:pt x="176" y="128"/>
                          </a:lnTo>
                          <a:lnTo>
                            <a:pt x="176" y="136"/>
                          </a:lnTo>
                          <a:lnTo>
                            <a:pt x="178" y="136"/>
                          </a:lnTo>
                          <a:lnTo>
                            <a:pt x="180" y="138"/>
                          </a:lnTo>
                          <a:lnTo>
                            <a:pt x="180" y="150"/>
                          </a:lnTo>
                          <a:lnTo>
                            <a:pt x="180" y="160"/>
                          </a:lnTo>
                          <a:lnTo>
                            <a:pt x="184" y="162"/>
                          </a:lnTo>
                          <a:lnTo>
                            <a:pt x="186" y="172"/>
                          </a:lnTo>
                          <a:lnTo>
                            <a:pt x="178" y="168"/>
                          </a:lnTo>
                          <a:lnTo>
                            <a:pt x="174" y="168"/>
                          </a:lnTo>
                          <a:lnTo>
                            <a:pt x="168" y="170"/>
                          </a:lnTo>
                          <a:lnTo>
                            <a:pt x="150" y="170"/>
                          </a:lnTo>
                          <a:lnTo>
                            <a:pt x="140" y="172"/>
                          </a:lnTo>
                          <a:lnTo>
                            <a:pt x="140" y="174"/>
                          </a:lnTo>
                          <a:lnTo>
                            <a:pt x="138" y="176"/>
                          </a:lnTo>
                          <a:lnTo>
                            <a:pt x="140" y="178"/>
                          </a:lnTo>
                          <a:lnTo>
                            <a:pt x="146" y="180"/>
                          </a:lnTo>
                          <a:lnTo>
                            <a:pt x="152" y="182"/>
                          </a:lnTo>
                          <a:lnTo>
                            <a:pt x="152" y="188"/>
                          </a:lnTo>
                          <a:lnTo>
                            <a:pt x="146" y="186"/>
                          </a:lnTo>
                          <a:lnTo>
                            <a:pt x="142" y="186"/>
                          </a:lnTo>
                          <a:lnTo>
                            <a:pt x="140" y="188"/>
                          </a:lnTo>
                          <a:lnTo>
                            <a:pt x="140" y="200"/>
                          </a:lnTo>
                          <a:lnTo>
                            <a:pt x="146" y="208"/>
                          </a:lnTo>
                          <a:lnTo>
                            <a:pt x="148" y="220"/>
                          </a:lnTo>
                          <a:lnTo>
                            <a:pt x="146" y="234"/>
                          </a:lnTo>
                          <a:lnTo>
                            <a:pt x="144" y="252"/>
                          </a:lnTo>
                          <a:lnTo>
                            <a:pt x="138" y="266"/>
                          </a:lnTo>
                          <a:lnTo>
                            <a:pt x="132" y="262"/>
                          </a:lnTo>
                          <a:lnTo>
                            <a:pt x="132" y="252"/>
                          </a:lnTo>
                          <a:lnTo>
                            <a:pt x="136" y="246"/>
                          </a:lnTo>
                          <a:lnTo>
                            <a:pt x="134" y="240"/>
                          </a:lnTo>
                          <a:lnTo>
                            <a:pt x="132" y="234"/>
                          </a:lnTo>
                          <a:lnTo>
                            <a:pt x="90" y="232"/>
                          </a:lnTo>
                          <a:lnTo>
                            <a:pt x="86" y="224"/>
                          </a:lnTo>
                          <a:lnTo>
                            <a:pt x="74" y="212"/>
                          </a:lnTo>
                          <a:lnTo>
                            <a:pt x="64" y="200"/>
                          </a:lnTo>
                          <a:lnTo>
                            <a:pt x="50" y="196"/>
                          </a:lnTo>
                          <a:lnTo>
                            <a:pt x="38" y="192"/>
                          </a:lnTo>
                          <a:lnTo>
                            <a:pt x="26" y="192"/>
                          </a:lnTo>
                          <a:lnTo>
                            <a:pt x="16" y="186"/>
                          </a:lnTo>
                          <a:lnTo>
                            <a:pt x="0" y="176"/>
                          </a:lnTo>
                          <a:lnTo>
                            <a:pt x="4" y="168"/>
                          </a:lnTo>
                          <a:lnTo>
                            <a:pt x="4" y="158"/>
                          </a:lnTo>
                          <a:lnTo>
                            <a:pt x="12" y="158"/>
                          </a:lnTo>
                          <a:lnTo>
                            <a:pt x="20" y="152"/>
                          </a:lnTo>
                          <a:lnTo>
                            <a:pt x="24" y="138"/>
                          </a:lnTo>
                          <a:lnTo>
                            <a:pt x="24" y="124"/>
                          </a:lnTo>
                          <a:lnTo>
                            <a:pt x="24" y="110"/>
                          </a:lnTo>
                          <a:lnTo>
                            <a:pt x="22" y="96"/>
                          </a:lnTo>
                          <a:lnTo>
                            <a:pt x="20" y="90"/>
                          </a:lnTo>
                          <a:lnTo>
                            <a:pt x="14" y="80"/>
                          </a:lnTo>
                          <a:lnTo>
                            <a:pt x="26" y="72"/>
                          </a:lnTo>
                          <a:lnTo>
                            <a:pt x="28" y="66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8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1418" y="2547"/>
                      <a:ext cx="88" cy="100"/>
                    </a:xfrm>
                    <a:custGeom>
                      <a:avLst/>
                      <a:gdLst>
                        <a:gd name="T0" fmla="*/ 26 w 88"/>
                        <a:gd name="T1" fmla="*/ 100 h 100"/>
                        <a:gd name="T2" fmla="*/ 20 w 88"/>
                        <a:gd name="T3" fmla="*/ 94 h 100"/>
                        <a:gd name="T4" fmla="*/ 8 w 88"/>
                        <a:gd name="T5" fmla="*/ 88 h 100"/>
                        <a:gd name="T6" fmla="*/ 8 w 88"/>
                        <a:gd name="T7" fmla="*/ 76 h 100"/>
                        <a:gd name="T8" fmla="*/ 14 w 88"/>
                        <a:gd name="T9" fmla="*/ 72 h 100"/>
                        <a:gd name="T10" fmla="*/ 18 w 88"/>
                        <a:gd name="T11" fmla="*/ 64 h 100"/>
                        <a:gd name="T12" fmla="*/ 18 w 88"/>
                        <a:gd name="T13" fmla="*/ 58 h 100"/>
                        <a:gd name="T14" fmla="*/ 14 w 88"/>
                        <a:gd name="T15" fmla="*/ 58 h 100"/>
                        <a:gd name="T16" fmla="*/ 10 w 88"/>
                        <a:gd name="T17" fmla="*/ 62 h 100"/>
                        <a:gd name="T18" fmla="*/ 6 w 88"/>
                        <a:gd name="T19" fmla="*/ 62 h 100"/>
                        <a:gd name="T20" fmla="*/ 0 w 88"/>
                        <a:gd name="T21" fmla="*/ 58 h 100"/>
                        <a:gd name="T22" fmla="*/ 0 w 88"/>
                        <a:gd name="T23" fmla="*/ 48 h 100"/>
                        <a:gd name="T24" fmla="*/ 2 w 88"/>
                        <a:gd name="T25" fmla="*/ 38 h 100"/>
                        <a:gd name="T26" fmla="*/ 6 w 88"/>
                        <a:gd name="T27" fmla="*/ 26 h 100"/>
                        <a:gd name="T28" fmla="*/ 10 w 88"/>
                        <a:gd name="T29" fmla="*/ 18 h 100"/>
                        <a:gd name="T30" fmla="*/ 14 w 88"/>
                        <a:gd name="T31" fmla="*/ 12 h 100"/>
                        <a:gd name="T32" fmla="*/ 22 w 88"/>
                        <a:gd name="T33" fmla="*/ 6 h 100"/>
                        <a:gd name="T34" fmla="*/ 32 w 88"/>
                        <a:gd name="T35" fmla="*/ 0 h 100"/>
                        <a:gd name="T36" fmla="*/ 58 w 88"/>
                        <a:gd name="T37" fmla="*/ 16 h 100"/>
                        <a:gd name="T38" fmla="*/ 70 w 88"/>
                        <a:gd name="T39" fmla="*/ 16 h 100"/>
                        <a:gd name="T40" fmla="*/ 88 w 88"/>
                        <a:gd name="T41" fmla="*/ 22 h 100"/>
                        <a:gd name="T42" fmla="*/ 86 w 88"/>
                        <a:gd name="T43" fmla="*/ 30 h 100"/>
                        <a:gd name="T44" fmla="*/ 86 w 88"/>
                        <a:gd name="T45" fmla="*/ 40 h 100"/>
                        <a:gd name="T46" fmla="*/ 82 w 88"/>
                        <a:gd name="T47" fmla="*/ 48 h 100"/>
                        <a:gd name="T48" fmla="*/ 76 w 88"/>
                        <a:gd name="T49" fmla="*/ 56 h 100"/>
                        <a:gd name="T50" fmla="*/ 68 w 88"/>
                        <a:gd name="T51" fmla="*/ 62 h 100"/>
                        <a:gd name="T52" fmla="*/ 52 w 88"/>
                        <a:gd name="T53" fmla="*/ 68 h 100"/>
                        <a:gd name="T54" fmla="*/ 46 w 88"/>
                        <a:gd name="T55" fmla="*/ 74 h 100"/>
                        <a:gd name="T56" fmla="*/ 40 w 88"/>
                        <a:gd name="T57" fmla="*/ 82 h 100"/>
                        <a:gd name="T58" fmla="*/ 36 w 88"/>
                        <a:gd name="T59" fmla="*/ 92 h 100"/>
                        <a:gd name="T60" fmla="*/ 26 w 88"/>
                        <a:gd name="T61" fmla="*/ 100 h 100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88"/>
                        <a:gd name="T94" fmla="*/ 0 h 100"/>
                        <a:gd name="T95" fmla="*/ 88 w 88"/>
                        <a:gd name="T96" fmla="*/ 100 h 100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88" h="100">
                          <a:moveTo>
                            <a:pt x="26" y="100"/>
                          </a:moveTo>
                          <a:lnTo>
                            <a:pt x="20" y="94"/>
                          </a:lnTo>
                          <a:lnTo>
                            <a:pt x="8" y="88"/>
                          </a:lnTo>
                          <a:lnTo>
                            <a:pt x="8" y="76"/>
                          </a:lnTo>
                          <a:lnTo>
                            <a:pt x="14" y="72"/>
                          </a:lnTo>
                          <a:lnTo>
                            <a:pt x="18" y="64"/>
                          </a:lnTo>
                          <a:lnTo>
                            <a:pt x="18" y="58"/>
                          </a:lnTo>
                          <a:lnTo>
                            <a:pt x="14" y="58"/>
                          </a:lnTo>
                          <a:lnTo>
                            <a:pt x="10" y="62"/>
                          </a:lnTo>
                          <a:lnTo>
                            <a:pt x="6" y="62"/>
                          </a:lnTo>
                          <a:lnTo>
                            <a:pt x="0" y="58"/>
                          </a:lnTo>
                          <a:lnTo>
                            <a:pt x="0" y="48"/>
                          </a:lnTo>
                          <a:lnTo>
                            <a:pt x="2" y="38"/>
                          </a:lnTo>
                          <a:lnTo>
                            <a:pt x="6" y="26"/>
                          </a:lnTo>
                          <a:lnTo>
                            <a:pt x="10" y="18"/>
                          </a:lnTo>
                          <a:lnTo>
                            <a:pt x="14" y="12"/>
                          </a:lnTo>
                          <a:lnTo>
                            <a:pt x="22" y="6"/>
                          </a:lnTo>
                          <a:lnTo>
                            <a:pt x="32" y="0"/>
                          </a:lnTo>
                          <a:lnTo>
                            <a:pt x="58" y="16"/>
                          </a:lnTo>
                          <a:lnTo>
                            <a:pt x="70" y="16"/>
                          </a:lnTo>
                          <a:lnTo>
                            <a:pt x="88" y="22"/>
                          </a:lnTo>
                          <a:lnTo>
                            <a:pt x="86" y="30"/>
                          </a:lnTo>
                          <a:lnTo>
                            <a:pt x="86" y="40"/>
                          </a:lnTo>
                          <a:lnTo>
                            <a:pt x="82" y="48"/>
                          </a:lnTo>
                          <a:lnTo>
                            <a:pt x="76" y="56"/>
                          </a:lnTo>
                          <a:lnTo>
                            <a:pt x="68" y="62"/>
                          </a:lnTo>
                          <a:lnTo>
                            <a:pt x="52" y="68"/>
                          </a:lnTo>
                          <a:lnTo>
                            <a:pt x="46" y="74"/>
                          </a:lnTo>
                          <a:lnTo>
                            <a:pt x="40" y="82"/>
                          </a:lnTo>
                          <a:lnTo>
                            <a:pt x="36" y="92"/>
                          </a:lnTo>
                          <a:lnTo>
                            <a:pt x="26" y="100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09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1716" y="2395"/>
                      <a:ext cx="20" cy="16"/>
                    </a:xfrm>
                    <a:custGeom>
                      <a:avLst/>
                      <a:gdLst>
                        <a:gd name="T0" fmla="*/ 12 w 20"/>
                        <a:gd name="T1" fmla="*/ 0 h 16"/>
                        <a:gd name="T2" fmla="*/ 20 w 20"/>
                        <a:gd name="T3" fmla="*/ 0 h 16"/>
                        <a:gd name="T4" fmla="*/ 18 w 20"/>
                        <a:gd name="T5" fmla="*/ 10 h 16"/>
                        <a:gd name="T6" fmla="*/ 14 w 20"/>
                        <a:gd name="T7" fmla="*/ 16 h 16"/>
                        <a:gd name="T8" fmla="*/ 0 w 20"/>
                        <a:gd name="T9" fmla="*/ 14 h 16"/>
                        <a:gd name="T10" fmla="*/ 6 w 20"/>
                        <a:gd name="T11" fmla="*/ 6 h 16"/>
                        <a:gd name="T12" fmla="*/ 10 w 20"/>
                        <a:gd name="T13" fmla="*/ 6 h 16"/>
                        <a:gd name="T14" fmla="*/ 12 w 20"/>
                        <a:gd name="T15" fmla="*/ 0 h 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0"/>
                        <a:gd name="T25" fmla="*/ 0 h 16"/>
                        <a:gd name="T26" fmla="*/ 20 w 20"/>
                        <a:gd name="T27" fmla="*/ 16 h 1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0" h="16">
                          <a:moveTo>
                            <a:pt x="12" y="0"/>
                          </a:moveTo>
                          <a:lnTo>
                            <a:pt x="20" y="0"/>
                          </a:lnTo>
                          <a:lnTo>
                            <a:pt x="18" y="10"/>
                          </a:lnTo>
                          <a:lnTo>
                            <a:pt x="14" y="16"/>
                          </a:lnTo>
                          <a:lnTo>
                            <a:pt x="0" y="14"/>
                          </a:lnTo>
                          <a:lnTo>
                            <a:pt x="6" y="6"/>
                          </a:lnTo>
                          <a:lnTo>
                            <a:pt x="10" y="6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0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1540" y="2373"/>
                      <a:ext cx="210" cy="184"/>
                    </a:xfrm>
                    <a:custGeom>
                      <a:avLst/>
                      <a:gdLst>
                        <a:gd name="T0" fmla="*/ 46 w 210"/>
                        <a:gd name="T1" fmla="*/ 8 h 184"/>
                        <a:gd name="T2" fmla="*/ 50 w 210"/>
                        <a:gd name="T3" fmla="*/ 0 h 184"/>
                        <a:gd name="T4" fmla="*/ 52 w 210"/>
                        <a:gd name="T5" fmla="*/ 12 h 184"/>
                        <a:gd name="T6" fmla="*/ 70 w 210"/>
                        <a:gd name="T7" fmla="*/ 16 h 184"/>
                        <a:gd name="T8" fmla="*/ 80 w 210"/>
                        <a:gd name="T9" fmla="*/ 24 h 184"/>
                        <a:gd name="T10" fmla="*/ 108 w 210"/>
                        <a:gd name="T11" fmla="*/ 28 h 184"/>
                        <a:gd name="T12" fmla="*/ 138 w 210"/>
                        <a:gd name="T13" fmla="*/ 32 h 184"/>
                        <a:gd name="T14" fmla="*/ 156 w 210"/>
                        <a:gd name="T15" fmla="*/ 26 h 184"/>
                        <a:gd name="T16" fmla="*/ 174 w 210"/>
                        <a:gd name="T17" fmla="*/ 28 h 184"/>
                        <a:gd name="T18" fmla="*/ 162 w 210"/>
                        <a:gd name="T19" fmla="*/ 32 h 184"/>
                        <a:gd name="T20" fmla="*/ 176 w 210"/>
                        <a:gd name="T21" fmla="*/ 40 h 184"/>
                        <a:gd name="T22" fmla="*/ 192 w 210"/>
                        <a:gd name="T23" fmla="*/ 46 h 184"/>
                        <a:gd name="T24" fmla="*/ 188 w 210"/>
                        <a:gd name="T25" fmla="*/ 56 h 184"/>
                        <a:gd name="T26" fmla="*/ 196 w 210"/>
                        <a:gd name="T27" fmla="*/ 60 h 184"/>
                        <a:gd name="T28" fmla="*/ 210 w 210"/>
                        <a:gd name="T29" fmla="*/ 62 h 184"/>
                        <a:gd name="T30" fmla="*/ 200 w 210"/>
                        <a:gd name="T31" fmla="*/ 76 h 184"/>
                        <a:gd name="T32" fmla="*/ 192 w 210"/>
                        <a:gd name="T33" fmla="*/ 90 h 184"/>
                        <a:gd name="T34" fmla="*/ 190 w 210"/>
                        <a:gd name="T35" fmla="*/ 104 h 184"/>
                        <a:gd name="T36" fmla="*/ 196 w 210"/>
                        <a:gd name="T37" fmla="*/ 116 h 184"/>
                        <a:gd name="T38" fmla="*/ 180 w 210"/>
                        <a:gd name="T39" fmla="*/ 130 h 184"/>
                        <a:gd name="T40" fmla="*/ 164 w 210"/>
                        <a:gd name="T41" fmla="*/ 136 h 184"/>
                        <a:gd name="T42" fmla="*/ 148 w 210"/>
                        <a:gd name="T43" fmla="*/ 134 h 184"/>
                        <a:gd name="T44" fmla="*/ 134 w 210"/>
                        <a:gd name="T45" fmla="*/ 132 h 184"/>
                        <a:gd name="T46" fmla="*/ 142 w 210"/>
                        <a:gd name="T47" fmla="*/ 148 h 184"/>
                        <a:gd name="T48" fmla="*/ 154 w 210"/>
                        <a:gd name="T49" fmla="*/ 156 h 184"/>
                        <a:gd name="T50" fmla="*/ 152 w 210"/>
                        <a:gd name="T51" fmla="*/ 166 h 184"/>
                        <a:gd name="T52" fmla="*/ 140 w 210"/>
                        <a:gd name="T53" fmla="*/ 168 h 184"/>
                        <a:gd name="T54" fmla="*/ 116 w 210"/>
                        <a:gd name="T55" fmla="*/ 184 h 184"/>
                        <a:gd name="T56" fmla="*/ 98 w 210"/>
                        <a:gd name="T57" fmla="*/ 174 h 184"/>
                        <a:gd name="T58" fmla="*/ 94 w 210"/>
                        <a:gd name="T59" fmla="*/ 160 h 184"/>
                        <a:gd name="T60" fmla="*/ 90 w 210"/>
                        <a:gd name="T61" fmla="*/ 136 h 184"/>
                        <a:gd name="T62" fmla="*/ 86 w 210"/>
                        <a:gd name="T63" fmla="*/ 108 h 184"/>
                        <a:gd name="T64" fmla="*/ 86 w 210"/>
                        <a:gd name="T65" fmla="*/ 94 h 184"/>
                        <a:gd name="T66" fmla="*/ 46 w 210"/>
                        <a:gd name="T67" fmla="*/ 82 h 184"/>
                        <a:gd name="T68" fmla="*/ 12 w 210"/>
                        <a:gd name="T69" fmla="*/ 80 h 184"/>
                        <a:gd name="T70" fmla="*/ 0 w 210"/>
                        <a:gd name="T71" fmla="*/ 46 h 184"/>
                        <a:gd name="T72" fmla="*/ 8 w 210"/>
                        <a:gd name="T73" fmla="*/ 22 h 184"/>
                        <a:gd name="T74" fmla="*/ 22 w 210"/>
                        <a:gd name="T75" fmla="*/ 16 h 184"/>
                        <a:gd name="T76" fmla="*/ 22 w 210"/>
                        <a:gd name="T77" fmla="*/ 30 h 184"/>
                        <a:gd name="T78" fmla="*/ 18 w 210"/>
                        <a:gd name="T79" fmla="*/ 46 h 184"/>
                        <a:gd name="T80" fmla="*/ 30 w 210"/>
                        <a:gd name="T81" fmla="*/ 48 h 184"/>
                        <a:gd name="T82" fmla="*/ 30 w 210"/>
                        <a:gd name="T83" fmla="*/ 32 h 184"/>
                        <a:gd name="T84" fmla="*/ 32 w 210"/>
                        <a:gd name="T85" fmla="*/ 20 h 184"/>
                        <a:gd name="T86" fmla="*/ 44 w 210"/>
                        <a:gd name="T87" fmla="*/ 14 h 184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210"/>
                        <a:gd name="T133" fmla="*/ 0 h 184"/>
                        <a:gd name="T134" fmla="*/ 210 w 210"/>
                        <a:gd name="T135" fmla="*/ 184 h 184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210" h="184">
                          <a:moveTo>
                            <a:pt x="44" y="14"/>
                          </a:moveTo>
                          <a:lnTo>
                            <a:pt x="46" y="8"/>
                          </a:lnTo>
                          <a:lnTo>
                            <a:pt x="46" y="2"/>
                          </a:lnTo>
                          <a:lnTo>
                            <a:pt x="50" y="0"/>
                          </a:lnTo>
                          <a:lnTo>
                            <a:pt x="52" y="4"/>
                          </a:lnTo>
                          <a:lnTo>
                            <a:pt x="52" y="12"/>
                          </a:lnTo>
                          <a:lnTo>
                            <a:pt x="60" y="14"/>
                          </a:lnTo>
                          <a:lnTo>
                            <a:pt x="70" y="16"/>
                          </a:lnTo>
                          <a:lnTo>
                            <a:pt x="76" y="22"/>
                          </a:lnTo>
                          <a:lnTo>
                            <a:pt x="80" y="24"/>
                          </a:lnTo>
                          <a:lnTo>
                            <a:pt x="98" y="28"/>
                          </a:lnTo>
                          <a:lnTo>
                            <a:pt x="108" y="28"/>
                          </a:lnTo>
                          <a:lnTo>
                            <a:pt x="126" y="36"/>
                          </a:lnTo>
                          <a:lnTo>
                            <a:pt x="138" y="32"/>
                          </a:lnTo>
                          <a:lnTo>
                            <a:pt x="146" y="28"/>
                          </a:lnTo>
                          <a:lnTo>
                            <a:pt x="156" y="26"/>
                          </a:lnTo>
                          <a:lnTo>
                            <a:pt x="164" y="28"/>
                          </a:lnTo>
                          <a:lnTo>
                            <a:pt x="174" y="28"/>
                          </a:lnTo>
                          <a:lnTo>
                            <a:pt x="170" y="30"/>
                          </a:lnTo>
                          <a:lnTo>
                            <a:pt x="162" y="32"/>
                          </a:lnTo>
                          <a:lnTo>
                            <a:pt x="164" y="40"/>
                          </a:lnTo>
                          <a:lnTo>
                            <a:pt x="176" y="40"/>
                          </a:lnTo>
                          <a:lnTo>
                            <a:pt x="188" y="42"/>
                          </a:lnTo>
                          <a:lnTo>
                            <a:pt x="192" y="46"/>
                          </a:lnTo>
                          <a:lnTo>
                            <a:pt x="192" y="52"/>
                          </a:lnTo>
                          <a:lnTo>
                            <a:pt x="188" y="56"/>
                          </a:lnTo>
                          <a:lnTo>
                            <a:pt x="188" y="62"/>
                          </a:lnTo>
                          <a:lnTo>
                            <a:pt x="196" y="60"/>
                          </a:lnTo>
                          <a:lnTo>
                            <a:pt x="202" y="58"/>
                          </a:lnTo>
                          <a:lnTo>
                            <a:pt x="210" y="62"/>
                          </a:lnTo>
                          <a:lnTo>
                            <a:pt x="204" y="70"/>
                          </a:lnTo>
                          <a:lnTo>
                            <a:pt x="200" y="76"/>
                          </a:lnTo>
                          <a:lnTo>
                            <a:pt x="202" y="84"/>
                          </a:lnTo>
                          <a:lnTo>
                            <a:pt x="192" y="90"/>
                          </a:lnTo>
                          <a:lnTo>
                            <a:pt x="188" y="96"/>
                          </a:lnTo>
                          <a:lnTo>
                            <a:pt x="190" y="104"/>
                          </a:lnTo>
                          <a:lnTo>
                            <a:pt x="194" y="110"/>
                          </a:lnTo>
                          <a:lnTo>
                            <a:pt x="196" y="116"/>
                          </a:lnTo>
                          <a:lnTo>
                            <a:pt x="192" y="126"/>
                          </a:lnTo>
                          <a:lnTo>
                            <a:pt x="180" y="130"/>
                          </a:lnTo>
                          <a:lnTo>
                            <a:pt x="170" y="132"/>
                          </a:lnTo>
                          <a:lnTo>
                            <a:pt x="164" y="136"/>
                          </a:lnTo>
                          <a:lnTo>
                            <a:pt x="158" y="136"/>
                          </a:lnTo>
                          <a:lnTo>
                            <a:pt x="148" y="134"/>
                          </a:lnTo>
                          <a:lnTo>
                            <a:pt x="140" y="130"/>
                          </a:lnTo>
                          <a:lnTo>
                            <a:pt x="134" y="132"/>
                          </a:lnTo>
                          <a:lnTo>
                            <a:pt x="140" y="138"/>
                          </a:lnTo>
                          <a:lnTo>
                            <a:pt x="142" y="148"/>
                          </a:lnTo>
                          <a:lnTo>
                            <a:pt x="148" y="156"/>
                          </a:lnTo>
                          <a:lnTo>
                            <a:pt x="154" y="156"/>
                          </a:lnTo>
                          <a:lnTo>
                            <a:pt x="154" y="160"/>
                          </a:lnTo>
                          <a:lnTo>
                            <a:pt x="152" y="166"/>
                          </a:lnTo>
                          <a:lnTo>
                            <a:pt x="146" y="166"/>
                          </a:lnTo>
                          <a:lnTo>
                            <a:pt x="140" y="168"/>
                          </a:lnTo>
                          <a:lnTo>
                            <a:pt x="130" y="180"/>
                          </a:lnTo>
                          <a:lnTo>
                            <a:pt x="116" y="184"/>
                          </a:lnTo>
                          <a:lnTo>
                            <a:pt x="106" y="182"/>
                          </a:lnTo>
                          <a:lnTo>
                            <a:pt x="98" y="174"/>
                          </a:lnTo>
                          <a:lnTo>
                            <a:pt x="96" y="170"/>
                          </a:lnTo>
                          <a:lnTo>
                            <a:pt x="94" y="160"/>
                          </a:lnTo>
                          <a:lnTo>
                            <a:pt x="90" y="158"/>
                          </a:lnTo>
                          <a:lnTo>
                            <a:pt x="90" y="136"/>
                          </a:lnTo>
                          <a:lnTo>
                            <a:pt x="86" y="134"/>
                          </a:lnTo>
                          <a:lnTo>
                            <a:pt x="86" y="108"/>
                          </a:lnTo>
                          <a:lnTo>
                            <a:pt x="92" y="100"/>
                          </a:lnTo>
                          <a:lnTo>
                            <a:pt x="86" y="94"/>
                          </a:lnTo>
                          <a:lnTo>
                            <a:pt x="58" y="96"/>
                          </a:lnTo>
                          <a:lnTo>
                            <a:pt x="46" y="82"/>
                          </a:lnTo>
                          <a:lnTo>
                            <a:pt x="18" y="84"/>
                          </a:lnTo>
                          <a:lnTo>
                            <a:pt x="12" y="80"/>
                          </a:lnTo>
                          <a:lnTo>
                            <a:pt x="12" y="66"/>
                          </a:lnTo>
                          <a:lnTo>
                            <a:pt x="0" y="46"/>
                          </a:lnTo>
                          <a:lnTo>
                            <a:pt x="2" y="32"/>
                          </a:lnTo>
                          <a:lnTo>
                            <a:pt x="8" y="22"/>
                          </a:lnTo>
                          <a:lnTo>
                            <a:pt x="18" y="14"/>
                          </a:lnTo>
                          <a:lnTo>
                            <a:pt x="22" y="16"/>
                          </a:lnTo>
                          <a:lnTo>
                            <a:pt x="22" y="20"/>
                          </a:lnTo>
                          <a:lnTo>
                            <a:pt x="22" y="30"/>
                          </a:lnTo>
                          <a:lnTo>
                            <a:pt x="16" y="34"/>
                          </a:lnTo>
                          <a:lnTo>
                            <a:pt x="18" y="46"/>
                          </a:lnTo>
                          <a:lnTo>
                            <a:pt x="22" y="52"/>
                          </a:lnTo>
                          <a:lnTo>
                            <a:pt x="30" y="48"/>
                          </a:lnTo>
                          <a:lnTo>
                            <a:pt x="34" y="40"/>
                          </a:lnTo>
                          <a:lnTo>
                            <a:pt x="30" y="32"/>
                          </a:lnTo>
                          <a:lnTo>
                            <a:pt x="28" y="26"/>
                          </a:lnTo>
                          <a:lnTo>
                            <a:pt x="32" y="20"/>
                          </a:lnTo>
                          <a:lnTo>
                            <a:pt x="38" y="18"/>
                          </a:lnTo>
                          <a:lnTo>
                            <a:pt x="44" y="14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1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1728" y="2435"/>
                      <a:ext cx="70" cy="114"/>
                    </a:xfrm>
                    <a:custGeom>
                      <a:avLst/>
                      <a:gdLst>
                        <a:gd name="T0" fmla="*/ 42 w 70"/>
                        <a:gd name="T1" fmla="*/ 30 h 114"/>
                        <a:gd name="T2" fmla="*/ 50 w 70"/>
                        <a:gd name="T3" fmla="*/ 24 h 114"/>
                        <a:gd name="T4" fmla="*/ 58 w 70"/>
                        <a:gd name="T5" fmla="*/ 30 h 114"/>
                        <a:gd name="T6" fmla="*/ 66 w 70"/>
                        <a:gd name="T7" fmla="*/ 40 h 114"/>
                        <a:gd name="T8" fmla="*/ 64 w 70"/>
                        <a:gd name="T9" fmla="*/ 48 h 114"/>
                        <a:gd name="T10" fmla="*/ 60 w 70"/>
                        <a:gd name="T11" fmla="*/ 54 h 114"/>
                        <a:gd name="T12" fmla="*/ 54 w 70"/>
                        <a:gd name="T13" fmla="*/ 62 h 114"/>
                        <a:gd name="T14" fmla="*/ 52 w 70"/>
                        <a:gd name="T15" fmla="*/ 72 h 114"/>
                        <a:gd name="T16" fmla="*/ 56 w 70"/>
                        <a:gd name="T17" fmla="*/ 76 h 114"/>
                        <a:gd name="T18" fmla="*/ 60 w 70"/>
                        <a:gd name="T19" fmla="*/ 82 h 114"/>
                        <a:gd name="T20" fmla="*/ 64 w 70"/>
                        <a:gd name="T21" fmla="*/ 86 h 114"/>
                        <a:gd name="T22" fmla="*/ 66 w 70"/>
                        <a:gd name="T23" fmla="*/ 90 h 114"/>
                        <a:gd name="T24" fmla="*/ 70 w 70"/>
                        <a:gd name="T25" fmla="*/ 100 h 114"/>
                        <a:gd name="T26" fmla="*/ 66 w 70"/>
                        <a:gd name="T27" fmla="*/ 104 h 114"/>
                        <a:gd name="T28" fmla="*/ 58 w 70"/>
                        <a:gd name="T29" fmla="*/ 108 h 114"/>
                        <a:gd name="T30" fmla="*/ 52 w 70"/>
                        <a:gd name="T31" fmla="*/ 112 h 114"/>
                        <a:gd name="T32" fmla="*/ 42 w 70"/>
                        <a:gd name="T33" fmla="*/ 114 h 114"/>
                        <a:gd name="T34" fmla="*/ 34 w 70"/>
                        <a:gd name="T35" fmla="*/ 114 h 114"/>
                        <a:gd name="T36" fmla="*/ 26 w 70"/>
                        <a:gd name="T37" fmla="*/ 106 h 114"/>
                        <a:gd name="T38" fmla="*/ 20 w 70"/>
                        <a:gd name="T39" fmla="*/ 98 h 114"/>
                        <a:gd name="T40" fmla="*/ 20 w 70"/>
                        <a:gd name="T41" fmla="*/ 90 h 114"/>
                        <a:gd name="T42" fmla="*/ 20 w 70"/>
                        <a:gd name="T43" fmla="*/ 78 h 114"/>
                        <a:gd name="T44" fmla="*/ 26 w 70"/>
                        <a:gd name="T45" fmla="*/ 72 h 114"/>
                        <a:gd name="T46" fmla="*/ 22 w 70"/>
                        <a:gd name="T47" fmla="*/ 62 h 114"/>
                        <a:gd name="T48" fmla="*/ 18 w 70"/>
                        <a:gd name="T49" fmla="*/ 50 h 114"/>
                        <a:gd name="T50" fmla="*/ 6 w 70"/>
                        <a:gd name="T51" fmla="*/ 50 h 114"/>
                        <a:gd name="T52" fmla="*/ 2 w 70"/>
                        <a:gd name="T53" fmla="*/ 42 h 114"/>
                        <a:gd name="T54" fmla="*/ 0 w 70"/>
                        <a:gd name="T55" fmla="*/ 34 h 114"/>
                        <a:gd name="T56" fmla="*/ 4 w 70"/>
                        <a:gd name="T57" fmla="*/ 28 h 114"/>
                        <a:gd name="T58" fmla="*/ 14 w 70"/>
                        <a:gd name="T59" fmla="*/ 22 h 114"/>
                        <a:gd name="T60" fmla="*/ 12 w 70"/>
                        <a:gd name="T61" fmla="*/ 14 h 114"/>
                        <a:gd name="T62" fmla="*/ 16 w 70"/>
                        <a:gd name="T63" fmla="*/ 8 h 114"/>
                        <a:gd name="T64" fmla="*/ 22 w 70"/>
                        <a:gd name="T65" fmla="*/ 0 h 114"/>
                        <a:gd name="T66" fmla="*/ 28 w 70"/>
                        <a:gd name="T67" fmla="*/ 2 h 114"/>
                        <a:gd name="T68" fmla="*/ 34 w 70"/>
                        <a:gd name="T69" fmla="*/ 6 h 114"/>
                        <a:gd name="T70" fmla="*/ 42 w 70"/>
                        <a:gd name="T71" fmla="*/ 12 h 114"/>
                        <a:gd name="T72" fmla="*/ 44 w 70"/>
                        <a:gd name="T73" fmla="*/ 16 h 114"/>
                        <a:gd name="T74" fmla="*/ 44 w 70"/>
                        <a:gd name="T75" fmla="*/ 22 h 114"/>
                        <a:gd name="T76" fmla="*/ 42 w 70"/>
                        <a:gd name="T77" fmla="*/ 30 h 114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70"/>
                        <a:gd name="T118" fmla="*/ 0 h 114"/>
                        <a:gd name="T119" fmla="*/ 70 w 70"/>
                        <a:gd name="T120" fmla="*/ 114 h 114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70" h="114">
                          <a:moveTo>
                            <a:pt x="42" y="30"/>
                          </a:moveTo>
                          <a:lnTo>
                            <a:pt x="50" y="24"/>
                          </a:lnTo>
                          <a:lnTo>
                            <a:pt x="58" y="30"/>
                          </a:lnTo>
                          <a:lnTo>
                            <a:pt x="66" y="40"/>
                          </a:lnTo>
                          <a:lnTo>
                            <a:pt x="64" y="48"/>
                          </a:lnTo>
                          <a:lnTo>
                            <a:pt x="60" y="54"/>
                          </a:lnTo>
                          <a:lnTo>
                            <a:pt x="54" y="62"/>
                          </a:lnTo>
                          <a:lnTo>
                            <a:pt x="52" y="72"/>
                          </a:lnTo>
                          <a:lnTo>
                            <a:pt x="56" y="76"/>
                          </a:lnTo>
                          <a:lnTo>
                            <a:pt x="60" y="82"/>
                          </a:lnTo>
                          <a:lnTo>
                            <a:pt x="64" y="86"/>
                          </a:lnTo>
                          <a:lnTo>
                            <a:pt x="66" y="90"/>
                          </a:lnTo>
                          <a:lnTo>
                            <a:pt x="70" y="100"/>
                          </a:lnTo>
                          <a:lnTo>
                            <a:pt x="66" y="104"/>
                          </a:lnTo>
                          <a:lnTo>
                            <a:pt x="58" y="108"/>
                          </a:lnTo>
                          <a:lnTo>
                            <a:pt x="52" y="112"/>
                          </a:lnTo>
                          <a:lnTo>
                            <a:pt x="42" y="114"/>
                          </a:lnTo>
                          <a:lnTo>
                            <a:pt x="34" y="114"/>
                          </a:lnTo>
                          <a:lnTo>
                            <a:pt x="26" y="106"/>
                          </a:lnTo>
                          <a:lnTo>
                            <a:pt x="20" y="98"/>
                          </a:lnTo>
                          <a:lnTo>
                            <a:pt x="20" y="90"/>
                          </a:lnTo>
                          <a:lnTo>
                            <a:pt x="20" y="78"/>
                          </a:lnTo>
                          <a:lnTo>
                            <a:pt x="26" y="72"/>
                          </a:lnTo>
                          <a:lnTo>
                            <a:pt x="22" y="62"/>
                          </a:lnTo>
                          <a:lnTo>
                            <a:pt x="18" y="50"/>
                          </a:lnTo>
                          <a:lnTo>
                            <a:pt x="6" y="50"/>
                          </a:lnTo>
                          <a:lnTo>
                            <a:pt x="2" y="42"/>
                          </a:lnTo>
                          <a:lnTo>
                            <a:pt x="0" y="34"/>
                          </a:lnTo>
                          <a:lnTo>
                            <a:pt x="4" y="28"/>
                          </a:lnTo>
                          <a:lnTo>
                            <a:pt x="14" y="22"/>
                          </a:lnTo>
                          <a:lnTo>
                            <a:pt x="12" y="14"/>
                          </a:lnTo>
                          <a:lnTo>
                            <a:pt x="16" y="8"/>
                          </a:lnTo>
                          <a:lnTo>
                            <a:pt x="22" y="0"/>
                          </a:lnTo>
                          <a:lnTo>
                            <a:pt x="28" y="2"/>
                          </a:lnTo>
                          <a:lnTo>
                            <a:pt x="34" y="6"/>
                          </a:lnTo>
                          <a:lnTo>
                            <a:pt x="42" y="12"/>
                          </a:lnTo>
                          <a:lnTo>
                            <a:pt x="44" y="16"/>
                          </a:lnTo>
                          <a:lnTo>
                            <a:pt x="44" y="22"/>
                          </a:lnTo>
                          <a:lnTo>
                            <a:pt x="42" y="30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2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1834" y="2477"/>
                      <a:ext cx="48" cy="60"/>
                    </a:xfrm>
                    <a:custGeom>
                      <a:avLst/>
                      <a:gdLst>
                        <a:gd name="T0" fmla="*/ 6 w 48"/>
                        <a:gd name="T1" fmla="*/ 0 h 60"/>
                        <a:gd name="T2" fmla="*/ 16 w 48"/>
                        <a:gd name="T3" fmla="*/ 2 h 60"/>
                        <a:gd name="T4" fmla="*/ 28 w 48"/>
                        <a:gd name="T5" fmla="*/ 6 h 60"/>
                        <a:gd name="T6" fmla="*/ 38 w 48"/>
                        <a:gd name="T7" fmla="*/ 12 h 60"/>
                        <a:gd name="T8" fmla="*/ 44 w 48"/>
                        <a:gd name="T9" fmla="*/ 20 h 60"/>
                        <a:gd name="T10" fmla="*/ 48 w 48"/>
                        <a:gd name="T11" fmla="*/ 26 h 60"/>
                        <a:gd name="T12" fmla="*/ 42 w 48"/>
                        <a:gd name="T13" fmla="*/ 34 h 60"/>
                        <a:gd name="T14" fmla="*/ 36 w 48"/>
                        <a:gd name="T15" fmla="*/ 46 h 60"/>
                        <a:gd name="T16" fmla="*/ 30 w 48"/>
                        <a:gd name="T17" fmla="*/ 60 h 60"/>
                        <a:gd name="T18" fmla="*/ 24 w 48"/>
                        <a:gd name="T19" fmla="*/ 56 h 60"/>
                        <a:gd name="T20" fmla="*/ 14 w 48"/>
                        <a:gd name="T21" fmla="*/ 54 h 60"/>
                        <a:gd name="T22" fmla="*/ 8 w 48"/>
                        <a:gd name="T23" fmla="*/ 58 h 60"/>
                        <a:gd name="T24" fmla="*/ 2 w 48"/>
                        <a:gd name="T25" fmla="*/ 58 h 60"/>
                        <a:gd name="T26" fmla="*/ 2 w 48"/>
                        <a:gd name="T27" fmla="*/ 50 h 60"/>
                        <a:gd name="T28" fmla="*/ 6 w 48"/>
                        <a:gd name="T29" fmla="*/ 36 h 60"/>
                        <a:gd name="T30" fmla="*/ 10 w 48"/>
                        <a:gd name="T31" fmla="*/ 28 h 60"/>
                        <a:gd name="T32" fmla="*/ 4 w 48"/>
                        <a:gd name="T33" fmla="*/ 24 h 60"/>
                        <a:gd name="T34" fmla="*/ 0 w 48"/>
                        <a:gd name="T35" fmla="*/ 18 h 60"/>
                        <a:gd name="T36" fmla="*/ 0 w 48"/>
                        <a:gd name="T37" fmla="*/ 12 h 60"/>
                        <a:gd name="T38" fmla="*/ 2 w 48"/>
                        <a:gd name="T39" fmla="*/ 6 h 60"/>
                        <a:gd name="T40" fmla="*/ 6 w 48"/>
                        <a:gd name="T41" fmla="*/ 0 h 6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48"/>
                        <a:gd name="T64" fmla="*/ 0 h 60"/>
                        <a:gd name="T65" fmla="*/ 48 w 48"/>
                        <a:gd name="T66" fmla="*/ 60 h 6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48" h="60">
                          <a:moveTo>
                            <a:pt x="6" y="0"/>
                          </a:moveTo>
                          <a:lnTo>
                            <a:pt x="16" y="2"/>
                          </a:lnTo>
                          <a:lnTo>
                            <a:pt x="28" y="6"/>
                          </a:lnTo>
                          <a:lnTo>
                            <a:pt x="38" y="12"/>
                          </a:lnTo>
                          <a:lnTo>
                            <a:pt x="44" y="20"/>
                          </a:lnTo>
                          <a:lnTo>
                            <a:pt x="48" y="26"/>
                          </a:lnTo>
                          <a:lnTo>
                            <a:pt x="42" y="34"/>
                          </a:lnTo>
                          <a:lnTo>
                            <a:pt x="36" y="46"/>
                          </a:lnTo>
                          <a:lnTo>
                            <a:pt x="30" y="60"/>
                          </a:lnTo>
                          <a:lnTo>
                            <a:pt x="24" y="56"/>
                          </a:lnTo>
                          <a:lnTo>
                            <a:pt x="14" y="54"/>
                          </a:lnTo>
                          <a:lnTo>
                            <a:pt x="8" y="58"/>
                          </a:lnTo>
                          <a:lnTo>
                            <a:pt x="2" y="58"/>
                          </a:lnTo>
                          <a:lnTo>
                            <a:pt x="2" y="50"/>
                          </a:lnTo>
                          <a:lnTo>
                            <a:pt x="6" y="36"/>
                          </a:lnTo>
                          <a:lnTo>
                            <a:pt x="10" y="28"/>
                          </a:lnTo>
                          <a:lnTo>
                            <a:pt x="4" y="24"/>
                          </a:lnTo>
                          <a:lnTo>
                            <a:pt x="0" y="18"/>
                          </a:lnTo>
                          <a:lnTo>
                            <a:pt x="0" y="12"/>
                          </a:lnTo>
                          <a:lnTo>
                            <a:pt x="2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3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1780" y="2475"/>
                      <a:ext cx="64" cy="64"/>
                    </a:xfrm>
                    <a:custGeom>
                      <a:avLst/>
                      <a:gdLst>
                        <a:gd name="T0" fmla="*/ 14 w 64"/>
                        <a:gd name="T1" fmla="*/ 0 h 64"/>
                        <a:gd name="T2" fmla="*/ 22 w 64"/>
                        <a:gd name="T3" fmla="*/ 0 h 64"/>
                        <a:gd name="T4" fmla="*/ 32 w 64"/>
                        <a:gd name="T5" fmla="*/ 2 h 64"/>
                        <a:gd name="T6" fmla="*/ 36 w 64"/>
                        <a:gd name="T7" fmla="*/ 2 h 64"/>
                        <a:gd name="T8" fmla="*/ 42 w 64"/>
                        <a:gd name="T9" fmla="*/ 2 h 64"/>
                        <a:gd name="T10" fmla="*/ 48 w 64"/>
                        <a:gd name="T11" fmla="*/ 2 h 64"/>
                        <a:gd name="T12" fmla="*/ 54 w 64"/>
                        <a:gd name="T13" fmla="*/ 2 h 64"/>
                        <a:gd name="T14" fmla="*/ 60 w 64"/>
                        <a:gd name="T15" fmla="*/ 2 h 64"/>
                        <a:gd name="T16" fmla="*/ 54 w 64"/>
                        <a:gd name="T17" fmla="*/ 14 h 64"/>
                        <a:gd name="T18" fmla="*/ 54 w 64"/>
                        <a:gd name="T19" fmla="*/ 20 h 64"/>
                        <a:gd name="T20" fmla="*/ 58 w 64"/>
                        <a:gd name="T21" fmla="*/ 26 h 64"/>
                        <a:gd name="T22" fmla="*/ 64 w 64"/>
                        <a:gd name="T23" fmla="*/ 30 h 64"/>
                        <a:gd name="T24" fmla="*/ 56 w 64"/>
                        <a:gd name="T25" fmla="*/ 52 h 64"/>
                        <a:gd name="T26" fmla="*/ 56 w 64"/>
                        <a:gd name="T27" fmla="*/ 60 h 64"/>
                        <a:gd name="T28" fmla="*/ 50 w 64"/>
                        <a:gd name="T29" fmla="*/ 58 h 64"/>
                        <a:gd name="T30" fmla="*/ 42 w 64"/>
                        <a:gd name="T31" fmla="*/ 56 h 64"/>
                        <a:gd name="T32" fmla="*/ 36 w 64"/>
                        <a:gd name="T33" fmla="*/ 54 h 64"/>
                        <a:gd name="T34" fmla="*/ 32 w 64"/>
                        <a:gd name="T35" fmla="*/ 54 h 64"/>
                        <a:gd name="T36" fmla="*/ 32 w 64"/>
                        <a:gd name="T37" fmla="*/ 60 h 64"/>
                        <a:gd name="T38" fmla="*/ 30 w 64"/>
                        <a:gd name="T39" fmla="*/ 64 h 64"/>
                        <a:gd name="T40" fmla="*/ 28 w 64"/>
                        <a:gd name="T41" fmla="*/ 64 h 64"/>
                        <a:gd name="T42" fmla="*/ 22 w 64"/>
                        <a:gd name="T43" fmla="*/ 64 h 64"/>
                        <a:gd name="T44" fmla="*/ 18 w 64"/>
                        <a:gd name="T45" fmla="*/ 60 h 64"/>
                        <a:gd name="T46" fmla="*/ 12 w 64"/>
                        <a:gd name="T47" fmla="*/ 46 h 64"/>
                        <a:gd name="T48" fmla="*/ 0 w 64"/>
                        <a:gd name="T49" fmla="*/ 32 h 64"/>
                        <a:gd name="T50" fmla="*/ 2 w 64"/>
                        <a:gd name="T51" fmla="*/ 22 h 64"/>
                        <a:gd name="T52" fmla="*/ 8 w 64"/>
                        <a:gd name="T53" fmla="*/ 14 h 64"/>
                        <a:gd name="T54" fmla="*/ 12 w 64"/>
                        <a:gd name="T55" fmla="*/ 8 h 64"/>
                        <a:gd name="T56" fmla="*/ 14 w 64"/>
                        <a:gd name="T57" fmla="*/ 0 h 64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64"/>
                        <a:gd name="T88" fmla="*/ 0 h 64"/>
                        <a:gd name="T89" fmla="*/ 64 w 64"/>
                        <a:gd name="T90" fmla="*/ 64 h 64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64" h="64">
                          <a:moveTo>
                            <a:pt x="14" y="0"/>
                          </a:moveTo>
                          <a:lnTo>
                            <a:pt x="22" y="0"/>
                          </a:lnTo>
                          <a:lnTo>
                            <a:pt x="32" y="2"/>
                          </a:lnTo>
                          <a:lnTo>
                            <a:pt x="36" y="2"/>
                          </a:lnTo>
                          <a:lnTo>
                            <a:pt x="42" y="2"/>
                          </a:lnTo>
                          <a:lnTo>
                            <a:pt x="48" y="2"/>
                          </a:lnTo>
                          <a:lnTo>
                            <a:pt x="54" y="2"/>
                          </a:lnTo>
                          <a:lnTo>
                            <a:pt x="60" y="2"/>
                          </a:lnTo>
                          <a:lnTo>
                            <a:pt x="54" y="14"/>
                          </a:lnTo>
                          <a:lnTo>
                            <a:pt x="54" y="20"/>
                          </a:lnTo>
                          <a:lnTo>
                            <a:pt x="58" y="26"/>
                          </a:lnTo>
                          <a:lnTo>
                            <a:pt x="64" y="30"/>
                          </a:lnTo>
                          <a:lnTo>
                            <a:pt x="56" y="52"/>
                          </a:lnTo>
                          <a:lnTo>
                            <a:pt x="56" y="60"/>
                          </a:lnTo>
                          <a:lnTo>
                            <a:pt x="50" y="58"/>
                          </a:lnTo>
                          <a:lnTo>
                            <a:pt x="42" y="56"/>
                          </a:lnTo>
                          <a:lnTo>
                            <a:pt x="36" y="54"/>
                          </a:lnTo>
                          <a:lnTo>
                            <a:pt x="32" y="54"/>
                          </a:lnTo>
                          <a:lnTo>
                            <a:pt x="32" y="60"/>
                          </a:lnTo>
                          <a:lnTo>
                            <a:pt x="30" y="64"/>
                          </a:lnTo>
                          <a:lnTo>
                            <a:pt x="28" y="64"/>
                          </a:lnTo>
                          <a:lnTo>
                            <a:pt x="22" y="64"/>
                          </a:lnTo>
                          <a:lnTo>
                            <a:pt x="18" y="60"/>
                          </a:lnTo>
                          <a:lnTo>
                            <a:pt x="12" y="46"/>
                          </a:lnTo>
                          <a:lnTo>
                            <a:pt x="0" y="32"/>
                          </a:lnTo>
                          <a:lnTo>
                            <a:pt x="2" y="22"/>
                          </a:lnTo>
                          <a:lnTo>
                            <a:pt x="8" y="14"/>
                          </a:lnTo>
                          <a:lnTo>
                            <a:pt x="12" y="8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4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1410" y="2569"/>
                      <a:ext cx="198" cy="292"/>
                    </a:xfrm>
                    <a:custGeom>
                      <a:avLst/>
                      <a:gdLst>
                        <a:gd name="T0" fmla="*/ 6 w 198"/>
                        <a:gd name="T1" fmla="*/ 60 h 292"/>
                        <a:gd name="T2" fmla="*/ 16 w 198"/>
                        <a:gd name="T3" fmla="*/ 54 h 292"/>
                        <a:gd name="T4" fmla="*/ 24 w 198"/>
                        <a:gd name="T5" fmla="*/ 68 h 292"/>
                        <a:gd name="T6" fmla="*/ 44 w 198"/>
                        <a:gd name="T7" fmla="*/ 70 h 292"/>
                        <a:gd name="T8" fmla="*/ 54 w 198"/>
                        <a:gd name="T9" fmla="*/ 52 h 292"/>
                        <a:gd name="T10" fmla="*/ 72 w 198"/>
                        <a:gd name="T11" fmla="*/ 40 h 292"/>
                        <a:gd name="T12" fmla="*/ 84 w 198"/>
                        <a:gd name="T13" fmla="*/ 34 h 292"/>
                        <a:gd name="T14" fmla="*/ 94 w 198"/>
                        <a:gd name="T15" fmla="*/ 18 h 292"/>
                        <a:gd name="T16" fmla="*/ 104 w 198"/>
                        <a:gd name="T17" fmla="*/ 2 h 292"/>
                        <a:gd name="T18" fmla="*/ 114 w 198"/>
                        <a:gd name="T19" fmla="*/ 14 h 292"/>
                        <a:gd name="T20" fmla="*/ 126 w 198"/>
                        <a:gd name="T21" fmla="*/ 26 h 292"/>
                        <a:gd name="T22" fmla="*/ 172 w 198"/>
                        <a:gd name="T23" fmla="*/ 36 h 292"/>
                        <a:gd name="T24" fmla="*/ 176 w 198"/>
                        <a:gd name="T25" fmla="*/ 48 h 292"/>
                        <a:gd name="T26" fmla="*/ 172 w 198"/>
                        <a:gd name="T27" fmla="*/ 64 h 292"/>
                        <a:gd name="T28" fmla="*/ 172 w 198"/>
                        <a:gd name="T29" fmla="*/ 68 h 292"/>
                        <a:gd name="T30" fmla="*/ 142 w 198"/>
                        <a:gd name="T31" fmla="*/ 76 h 292"/>
                        <a:gd name="T32" fmla="*/ 130 w 198"/>
                        <a:gd name="T33" fmla="*/ 98 h 292"/>
                        <a:gd name="T34" fmla="*/ 116 w 198"/>
                        <a:gd name="T35" fmla="*/ 116 h 292"/>
                        <a:gd name="T36" fmla="*/ 124 w 198"/>
                        <a:gd name="T37" fmla="*/ 138 h 292"/>
                        <a:gd name="T38" fmla="*/ 144 w 198"/>
                        <a:gd name="T39" fmla="*/ 158 h 292"/>
                        <a:gd name="T40" fmla="*/ 162 w 198"/>
                        <a:gd name="T41" fmla="*/ 156 h 292"/>
                        <a:gd name="T42" fmla="*/ 172 w 198"/>
                        <a:gd name="T43" fmla="*/ 154 h 292"/>
                        <a:gd name="T44" fmla="*/ 170 w 198"/>
                        <a:gd name="T45" fmla="*/ 172 h 292"/>
                        <a:gd name="T46" fmla="*/ 188 w 198"/>
                        <a:gd name="T47" fmla="*/ 174 h 292"/>
                        <a:gd name="T48" fmla="*/ 198 w 198"/>
                        <a:gd name="T49" fmla="*/ 208 h 292"/>
                        <a:gd name="T50" fmla="*/ 196 w 198"/>
                        <a:gd name="T51" fmla="*/ 228 h 292"/>
                        <a:gd name="T52" fmla="*/ 190 w 198"/>
                        <a:gd name="T53" fmla="*/ 240 h 292"/>
                        <a:gd name="T54" fmla="*/ 192 w 198"/>
                        <a:gd name="T55" fmla="*/ 256 h 292"/>
                        <a:gd name="T56" fmla="*/ 194 w 198"/>
                        <a:gd name="T57" fmla="*/ 268 h 292"/>
                        <a:gd name="T58" fmla="*/ 184 w 198"/>
                        <a:gd name="T59" fmla="*/ 282 h 292"/>
                        <a:gd name="T60" fmla="*/ 174 w 198"/>
                        <a:gd name="T61" fmla="*/ 292 h 292"/>
                        <a:gd name="T62" fmla="*/ 140 w 198"/>
                        <a:gd name="T63" fmla="*/ 268 h 292"/>
                        <a:gd name="T64" fmla="*/ 100 w 198"/>
                        <a:gd name="T65" fmla="*/ 248 h 292"/>
                        <a:gd name="T66" fmla="*/ 76 w 198"/>
                        <a:gd name="T67" fmla="*/ 222 h 292"/>
                        <a:gd name="T68" fmla="*/ 72 w 198"/>
                        <a:gd name="T69" fmla="*/ 198 h 292"/>
                        <a:gd name="T70" fmla="*/ 56 w 198"/>
                        <a:gd name="T71" fmla="*/ 172 h 292"/>
                        <a:gd name="T72" fmla="*/ 36 w 198"/>
                        <a:gd name="T73" fmla="*/ 132 h 292"/>
                        <a:gd name="T74" fmla="*/ 16 w 198"/>
                        <a:gd name="T75" fmla="*/ 102 h 292"/>
                        <a:gd name="T76" fmla="*/ 6 w 198"/>
                        <a:gd name="T77" fmla="*/ 84 h 292"/>
                        <a:gd name="T78" fmla="*/ 2 w 198"/>
                        <a:gd name="T79" fmla="*/ 68 h 292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w 198"/>
                        <a:gd name="T121" fmla="*/ 0 h 292"/>
                        <a:gd name="T122" fmla="*/ 198 w 198"/>
                        <a:gd name="T123" fmla="*/ 292 h 292"/>
                      </a:gdLst>
                      <a:ahLst/>
                      <a:cxnLst>
                        <a:cxn ang="T80">
                          <a:pos x="T0" y="T1"/>
                        </a:cxn>
                        <a:cxn ang="T81">
                          <a:pos x="T2" y="T3"/>
                        </a:cxn>
                        <a:cxn ang="T82">
                          <a:pos x="T4" y="T5"/>
                        </a:cxn>
                        <a:cxn ang="T83">
                          <a:pos x="T6" y="T7"/>
                        </a:cxn>
                        <a:cxn ang="T84">
                          <a:pos x="T8" y="T9"/>
                        </a:cxn>
                        <a:cxn ang="T85">
                          <a:pos x="T10" y="T11"/>
                        </a:cxn>
                        <a:cxn ang="T86">
                          <a:pos x="T12" y="T13"/>
                        </a:cxn>
                        <a:cxn ang="T87">
                          <a:pos x="T14" y="T15"/>
                        </a:cxn>
                        <a:cxn ang="T88">
                          <a:pos x="T16" y="T17"/>
                        </a:cxn>
                        <a:cxn ang="T89">
                          <a:pos x="T18" y="T19"/>
                        </a:cxn>
                        <a:cxn ang="T90">
                          <a:pos x="T20" y="T21"/>
                        </a:cxn>
                        <a:cxn ang="T91">
                          <a:pos x="T22" y="T23"/>
                        </a:cxn>
                        <a:cxn ang="T92">
                          <a:pos x="T24" y="T25"/>
                        </a:cxn>
                        <a:cxn ang="T93">
                          <a:pos x="T26" y="T27"/>
                        </a:cxn>
                        <a:cxn ang="T94">
                          <a:pos x="T28" y="T29"/>
                        </a:cxn>
                        <a:cxn ang="T95">
                          <a:pos x="T30" y="T31"/>
                        </a:cxn>
                        <a:cxn ang="T96">
                          <a:pos x="T32" y="T33"/>
                        </a:cxn>
                        <a:cxn ang="T97">
                          <a:pos x="T34" y="T35"/>
                        </a:cxn>
                        <a:cxn ang="T98">
                          <a:pos x="T36" y="T37"/>
                        </a:cxn>
                        <a:cxn ang="T99">
                          <a:pos x="T38" y="T39"/>
                        </a:cxn>
                        <a:cxn ang="T100">
                          <a:pos x="T40" y="T41"/>
                        </a:cxn>
                        <a:cxn ang="T101">
                          <a:pos x="T42" y="T43"/>
                        </a:cxn>
                        <a:cxn ang="T102">
                          <a:pos x="T44" y="T45"/>
                        </a:cxn>
                        <a:cxn ang="T103">
                          <a:pos x="T46" y="T47"/>
                        </a:cxn>
                        <a:cxn ang="T104">
                          <a:pos x="T48" y="T49"/>
                        </a:cxn>
                        <a:cxn ang="T105">
                          <a:pos x="T50" y="T51"/>
                        </a:cxn>
                        <a:cxn ang="T106">
                          <a:pos x="T52" y="T53"/>
                        </a:cxn>
                        <a:cxn ang="T107">
                          <a:pos x="T54" y="T55"/>
                        </a:cxn>
                        <a:cxn ang="T108">
                          <a:pos x="T56" y="T57"/>
                        </a:cxn>
                        <a:cxn ang="T109">
                          <a:pos x="T58" y="T59"/>
                        </a:cxn>
                        <a:cxn ang="T110">
                          <a:pos x="T60" y="T61"/>
                        </a:cxn>
                        <a:cxn ang="T111">
                          <a:pos x="T62" y="T63"/>
                        </a:cxn>
                        <a:cxn ang="T112">
                          <a:pos x="T64" y="T65"/>
                        </a:cxn>
                        <a:cxn ang="T113">
                          <a:pos x="T66" y="T67"/>
                        </a:cxn>
                        <a:cxn ang="T114">
                          <a:pos x="T68" y="T69"/>
                        </a:cxn>
                        <a:cxn ang="T115">
                          <a:pos x="T70" y="T71"/>
                        </a:cxn>
                        <a:cxn ang="T116">
                          <a:pos x="T72" y="T73"/>
                        </a:cxn>
                        <a:cxn ang="T117">
                          <a:pos x="T74" y="T75"/>
                        </a:cxn>
                        <a:cxn ang="T118">
                          <a:pos x="T76" y="T77"/>
                        </a:cxn>
                        <a:cxn ang="T119">
                          <a:pos x="T78" y="T79"/>
                        </a:cxn>
                      </a:cxnLst>
                      <a:rect l="T120" t="T121" r="T122" b="T123"/>
                      <a:pathLst>
                        <a:path w="198" h="292">
                          <a:moveTo>
                            <a:pt x="2" y="68"/>
                          </a:moveTo>
                          <a:lnTo>
                            <a:pt x="6" y="60"/>
                          </a:lnTo>
                          <a:lnTo>
                            <a:pt x="10" y="54"/>
                          </a:lnTo>
                          <a:lnTo>
                            <a:pt x="16" y="54"/>
                          </a:lnTo>
                          <a:lnTo>
                            <a:pt x="16" y="66"/>
                          </a:lnTo>
                          <a:lnTo>
                            <a:pt x="24" y="68"/>
                          </a:lnTo>
                          <a:lnTo>
                            <a:pt x="34" y="78"/>
                          </a:lnTo>
                          <a:lnTo>
                            <a:pt x="44" y="70"/>
                          </a:lnTo>
                          <a:lnTo>
                            <a:pt x="48" y="60"/>
                          </a:lnTo>
                          <a:lnTo>
                            <a:pt x="54" y="52"/>
                          </a:lnTo>
                          <a:lnTo>
                            <a:pt x="60" y="46"/>
                          </a:lnTo>
                          <a:lnTo>
                            <a:pt x="72" y="40"/>
                          </a:lnTo>
                          <a:lnTo>
                            <a:pt x="80" y="36"/>
                          </a:lnTo>
                          <a:lnTo>
                            <a:pt x="84" y="34"/>
                          </a:lnTo>
                          <a:lnTo>
                            <a:pt x="90" y="26"/>
                          </a:lnTo>
                          <a:lnTo>
                            <a:pt x="94" y="18"/>
                          </a:lnTo>
                          <a:lnTo>
                            <a:pt x="96" y="0"/>
                          </a:lnTo>
                          <a:lnTo>
                            <a:pt x="104" y="2"/>
                          </a:lnTo>
                          <a:lnTo>
                            <a:pt x="110" y="10"/>
                          </a:lnTo>
                          <a:lnTo>
                            <a:pt x="114" y="14"/>
                          </a:lnTo>
                          <a:lnTo>
                            <a:pt x="120" y="20"/>
                          </a:lnTo>
                          <a:lnTo>
                            <a:pt x="126" y="26"/>
                          </a:lnTo>
                          <a:lnTo>
                            <a:pt x="130" y="34"/>
                          </a:lnTo>
                          <a:lnTo>
                            <a:pt x="172" y="36"/>
                          </a:lnTo>
                          <a:lnTo>
                            <a:pt x="174" y="42"/>
                          </a:lnTo>
                          <a:lnTo>
                            <a:pt x="176" y="48"/>
                          </a:lnTo>
                          <a:lnTo>
                            <a:pt x="172" y="54"/>
                          </a:lnTo>
                          <a:lnTo>
                            <a:pt x="172" y="64"/>
                          </a:lnTo>
                          <a:lnTo>
                            <a:pt x="178" y="68"/>
                          </a:lnTo>
                          <a:lnTo>
                            <a:pt x="172" y="68"/>
                          </a:lnTo>
                          <a:lnTo>
                            <a:pt x="156" y="70"/>
                          </a:lnTo>
                          <a:lnTo>
                            <a:pt x="142" y="76"/>
                          </a:lnTo>
                          <a:lnTo>
                            <a:pt x="132" y="88"/>
                          </a:lnTo>
                          <a:lnTo>
                            <a:pt x="130" y="98"/>
                          </a:lnTo>
                          <a:lnTo>
                            <a:pt x="124" y="104"/>
                          </a:lnTo>
                          <a:lnTo>
                            <a:pt x="116" y="116"/>
                          </a:lnTo>
                          <a:lnTo>
                            <a:pt x="120" y="126"/>
                          </a:lnTo>
                          <a:lnTo>
                            <a:pt x="124" y="138"/>
                          </a:lnTo>
                          <a:lnTo>
                            <a:pt x="134" y="148"/>
                          </a:lnTo>
                          <a:lnTo>
                            <a:pt x="144" y="158"/>
                          </a:lnTo>
                          <a:lnTo>
                            <a:pt x="152" y="160"/>
                          </a:lnTo>
                          <a:lnTo>
                            <a:pt x="162" y="156"/>
                          </a:lnTo>
                          <a:lnTo>
                            <a:pt x="170" y="148"/>
                          </a:lnTo>
                          <a:lnTo>
                            <a:pt x="172" y="154"/>
                          </a:lnTo>
                          <a:lnTo>
                            <a:pt x="168" y="166"/>
                          </a:lnTo>
                          <a:lnTo>
                            <a:pt x="170" y="172"/>
                          </a:lnTo>
                          <a:lnTo>
                            <a:pt x="176" y="172"/>
                          </a:lnTo>
                          <a:lnTo>
                            <a:pt x="188" y="174"/>
                          </a:lnTo>
                          <a:lnTo>
                            <a:pt x="198" y="200"/>
                          </a:lnTo>
                          <a:lnTo>
                            <a:pt x="198" y="208"/>
                          </a:lnTo>
                          <a:lnTo>
                            <a:pt x="196" y="222"/>
                          </a:lnTo>
                          <a:lnTo>
                            <a:pt x="196" y="228"/>
                          </a:lnTo>
                          <a:lnTo>
                            <a:pt x="194" y="230"/>
                          </a:lnTo>
                          <a:lnTo>
                            <a:pt x="190" y="240"/>
                          </a:lnTo>
                          <a:lnTo>
                            <a:pt x="188" y="250"/>
                          </a:lnTo>
                          <a:lnTo>
                            <a:pt x="192" y="256"/>
                          </a:lnTo>
                          <a:lnTo>
                            <a:pt x="198" y="262"/>
                          </a:lnTo>
                          <a:lnTo>
                            <a:pt x="194" y="268"/>
                          </a:lnTo>
                          <a:lnTo>
                            <a:pt x="186" y="276"/>
                          </a:lnTo>
                          <a:lnTo>
                            <a:pt x="184" y="282"/>
                          </a:lnTo>
                          <a:lnTo>
                            <a:pt x="180" y="290"/>
                          </a:lnTo>
                          <a:lnTo>
                            <a:pt x="174" y="292"/>
                          </a:lnTo>
                          <a:lnTo>
                            <a:pt x="158" y="278"/>
                          </a:lnTo>
                          <a:lnTo>
                            <a:pt x="140" y="268"/>
                          </a:lnTo>
                          <a:lnTo>
                            <a:pt x="118" y="258"/>
                          </a:lnTo>
                          <a:lnTo>
                            <a:pt x="100" y="248"/>
                          </a:lnTo>
                          <a:lnTo>
                            <a:pt x="90" y="236"/>
                          </a:lnTo>
                          <a:lnTo>
                            <a:pt x="76" y="222"/>
                          </a:lnTo>
                          <a:lnTo>
                            <a:pt x="82" y="214"/>
                          </a:lnTo>
                          <a:lnTo>
                            <a:pt x="72" y="198"/>
                          </a:lnTo>
                          <a:lnTo>
                            <a:pt x="64" y="186"/>
                          </a:lnTo>
                          <a:lnTo>
                            <a:pt x="56" y="172"/>
                          </a:lnTo>
                          <a:lnTo>
                            <a:pt x="48" y="152"/>
                          </a:lnTo>
                          <a:lnTo>
                            <a:pt x="36" y="132"/>
                          </a:lnTo>
                          <a:lnTo>
                            <a:pt x="26" y="112"/>
                          </a:lnTo>
                          <a:lnTo>
                            <a:pt x="16" y="102"/>
                          </a:lnTo>
                          <a:lnTo>
                            <a:pt x="4" y="96"/>
                          </a:lnTo>
                          <a:lnTo>
                            <a:pt x="6" y="84"/>
                          </a:lnTo>
                          <a:lnTo>
                            <a:pt x="0" y="78"/>
                          </a:lnTo>
                          <a:lnTo>
                            <a:pt x="2" y="68"/>
                          </a:lnTo>
                          <a:close/>
                        </a:path>
                      </a:pathLst>
                    </a:custGeom>
                    <a:solidFill>
                      <a:srgbClr val="FF7C8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5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1598" y="2725"/>
                      <a:ext cx="188" cy="214"/>
                    </a:xfrm>
                    <a:custGeom>
                      <a:avLst/>
                      <a:gdLst>
                        <a:gd name="T0" fmla="*/ 54 w 188"/>
                        <a:gd name="T1" fmla="*/ 0 h 214"/>
                        <a:gd name="T2" fmla="*/ 68 w 188"/>
                        <a:gd name="T3" fmla="*/ 28 h 214"/>
                        <a:gd name="T4" fmla="*/ 100 w 188"/>
                        <a:gd name="T5" fmla="*/ 44 h 214"/>
                        <a:gd name="T6" fmla="*/ 122 w 188"/>
                        <a:gd name="T7" fmla="*/ 56 h 214"/>
                        <a:gd name="T8" fmla="*/ 146 w 188"/>
                        <a:gd name="T9" fmla="*/ 74 h 214"/>
                        <a:gd name="T10" fmla="*/ 146 w 188"/>
                        <a:gd name="T11" fmla="*/ 90 h 214"/>
                        <a:gd name="T12" fmla="*/ 160 w 188"/>
                        <a:gd name="T13" fmla="*/ 102 h 214"/>
                        <a:gd name="T14" fmla="*/ 174 w 188"/>
                        <a:gd name="T15" fmla="*/ 110 h 214"/>
                        <a:gd name="T16" fmla="*/ 186 w 188"/>
                        <a:gd name="T17" fmla="*/ 126 h 214"/>
                        <a:gd name="T18" fmla="*/ 188 w 188"/>
                        <a:gd name="T19" fmla="*/ 142 h 214"/>
                        <a:gd name="T20" fmla="*/ 184 w 188"/>
                        <a:gd name="T21" fmla="*/ 162 h 214"/>
                        <a:gd name="T22" fmla="*/ 174 w 188"/>
                        <a:gd name="T23" fmla="*/ 160 h 214"/>
                        <a:gd name="T24" fmla="*/ 152 w 188"/>
                        <a:gd name="T25" fmla="*/ 152 h 214"/>
                        <a:gd name="T26" fmla="*/ 126 w 188"/>
                        <a:gd name="T27" fmla="*/ 158 h 214"/>
                        <a:gd name="T28" fmla="*/ 114 w 188"/>
                        <a:gd name="T29" fmla="*/ 174 h 214"/>
                        <a:gd name="T30" fmla="*/ 112 w 188"/>
                        <a:gd name="T31" fmla="*/ 194 h 214"/>
                        <a:gd name="T32" fmla="*/ 90 w 188"/>
                        <a:gd name="T33" fmla="*/ 198 h 214"/>
                        <a:gd name="T34" fmla="*/ 74 w 188"/>
                        <a:gd name="T35" fmla="*/ 200 h 214"/>
                        <a:gd name="T36" fmla="*/ 52 w 188"/>
                        <a:gd name="T37" fmla="*/ 196 h 214"/>
                        <a:gd name="T38" fmla="*/ 40 w 188"/>
                        <a:gd name="T39" fmla="*/ 210 h 214"/>
                        <a:gd name="T40" fmla="*/ 32 w 188"/>
                        <a:gd name="T41" fmla="*/ 214 h 214"/>
                        <a:gd name="T42" fmla="*/ 28 w 188"/>
                        <a:gd name="T43" fmla="*/ 214 h 214"/>
                        <a:gd name="T44" fmla="*/ 22 w 188"/>
                        <a:gd name="T45" fmla="*/ 186 h 214"/>
                        <a:gd name="T46" fmla="*/ 14 w 188"/>
                        <a:gd name="T47" fmla="*/ 156 h 214"/>
                        <a:gd name="T48" fmla="*/ 2 w 188"/>
                        <a:gd name="T49" fmla="*/ 126 h 214"/>
                        <a:gd name="T50" fmla="*/ 6 w 188"/>
                        <a:gd name="T51" fmla="*/ 112 h 214"/>
                        <a:gd name="T52" fmla="*/ 4 w 188"/>
                        <a:gd name="T53" fmla="*/ 100 h 214"/>
                        <a:gd name="T54" fmla="*/ 2 w 188"/>
                        <a:gd name="T55" fmla="*/ 84 h 214"/>
                        <a:gd name="T56" fmla="*/ 8 w 188"/>
                        <a:gd name="T57" fmla="*/ 72 h 214"/>
                        <a:gd name="T58" fmla="*/ 10 w 188"/>
                        <a:gd name="T59" fmla="*/ 44 h 214"/>
                        <a:gd name="T60" fmla="*/ 10 w 188"/>
                        <a:gd name="T61" fmla="*/ 18 h 214"/>
                        <a:gd name="T62" fmla="*/ 34 w 188"/>
                        <a:gd name="T63" fmla="*/ 10 h 214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w 188"/>
                        <a:gd name="T97" fmla="*/ 0 h 214"/>
                        <a:gd name="T98" fmla="*/ 188 w 188"/>
                        <a:gd name="T99" fmla="*/ 214 h 214"/>
                      </a:gdLst>
                      <a:ahLst/>
                      <a:cxnLst>
                        <a:cxn ang="T64">
                          <a:pos x="T0" y="T1"/>
                        </a:cxn>
                        <a:cxn ang="T65">
                          <a:pos x="T2" y="T3"/>
                        </a:cxn>
                        <a:cxn ang="T66">
                          <a:pos x="T4" y="T5"/>
                        </a:cxn>
                        <a:cxn ang="T67">
                          <a:pos x="T6" y="T7"/>
                        </a:cxn>
                        <a:cxn ang="T68">
                          <a:pos x="T8" y="T9"/>
                        </a:cxn>
                        <a:cxn ang="T69">
                          <a:pos x="T10" y="T11"/>
                        </a:cxn>
                        <a:cxn ang="T70">
                          <a:pos x="T12" y="T13"/>
                        </a:cxn>
                        <a:cxn ang="T71">
                          <a:pos x="T14" y="T15"/>
                        </a:cxn>
                        <a:cxn ang="T72">
                          <a:pos x="T16" y="T17"/>
                        </a:cxn>
                        <a:cxn ang="T73">
                          <a:pos x="T18" y="T19"/>
                        </a:cxn>
                        <a:cxn ang="T74">
                          <a:pos x="T20" y="T21"/>
                        </a:cxn>
                        <a:cxn ang="T75">
                          <a:pos x="T22" y="T23"/>
                        </a:cxn>
                        <a:cxn ang="T76">
                          <a:pos x="T24" y="T25"/>
                        </a:cxn>
                        <a:cxn ang="T77">
                          <a:pos x="T26" y="T27"/>
                        </a:cxn>
                        <a:cxn ang="T78">
                          <a:pos x="T28" y="T29"/>
                        </a:cxn>
                        <a:cxn ang="T79">
                          <a:pos x="T30" y="T31"/>
                        </a:cxn>
                        <a:cxn ang="T80">
                          <a:pos x="T32" y="T33"/>
                        </a:cxn>
                        <a:cxn ang="T81">
                          <a:pos x="T34" y="T35"/>
                        </a:cxn>
                        <a:cxn ang="T82">
                          <a:pos x="T36" y="T37"/>
                        </a:cxn>
                        <a:cxn ang="T83">
                          <a:pos x="T38" y="T39"/>
                        </a:cxn>
                        <a:cxn ang="T84">
                          <a:pos x="T40" y="T41"/>
                        </a:cxn>
                        <a:cxn ang="T85">
                          <a:pos x="T42" y="T43"/>
                        </a:cxn>
                        <a:cxn ang="T86">
                          <a:pos x="T44" y="T45"/>
                        </a:cxn>
                        <a:cxn ang="T87">
                          <a:pos x="T46" y="T47"/>
                        </a:cxn>
                        <a:cxn ang="T88">
                          <a:pos x="T48" y="T49"/>
                        </a:cxn>
                        <a:cxn ang="T89">
                          <a:pos x="T50" y="T51"/>
                        </a:cxn>
                        <a:cxn ang="T90">
                          <a:pos x="T52" y="T53"/>
                        </a:cxn>
                        <a:cxn ang="T91">
                          <a:pos x="T54" y="T55"/>
                        </a:cxn>
                        <a:cxn ang="T92">
                          <a:pos x="T56" y="T57"/>
                        </a:cxn>
                        <a:cxn ang="T93">
                          <a:pos x="T58" y="T59"/>
                        </a:cxn>
                        <a:cxn ang="T94">
                          <a:pos x="T60" y="T61"/>
                        </a:cxn>
                        <a:cxn ang="T95">
                          <a:pos x="T62" y="T63"/>
                        </a:cxn>
                      </a:cxnLst>
                      <a:rect l="T96" t="T97" r="T98" b="T99"/>
                      <a:pathLst>
                        <a:path w="188" h="214">
                          <a:moveTo>
                            <a:pt x="42" y="4"/>
                          </a:moveTo>
                          <a:lnTo>
                            <a:pt x="54" y="0"/>
                          </a:lnTo>
                          <a:lnTo>
                            <a:pt x="66" y="0"/>
                          </a:lnTo>
                          <a:lnTo>
                            <a:pt x="68" y="28"/>
                          </a:lnTo>
                          <a:lnTo>
                            <a:pt x="80" y="40"/>
                          </a:lnTo>
                          <a:lnTo>
                            <a:pt x="100" y="44"/>
                          </a:lnTo>
                          <a:lnTo>
                            <a:pt x="104" y="50"/>
                          </a:lnTo>
                          <a:lnTo>
                            <a:pt x="122" y="56"/>
                          </a:lnTo>
                          <a:lnTo>
                            <a:pt x="142" y="62"/>
                          </a:lnTo>
                          <a:lnTo>
                            <a:pt x="146" y="74"/>
                          </a:lnTo>
                          <a:lnTo>
                            <a:pt x="148" y="82"/>
                          </a:lnTo>
                          <a:lnTo>
                            <a:pt x="146" y="90"/>
                          </a:lnTo>
                          <a:lnTo>
                            <a:pt x="148" y="102"/>
                          </a:lnTo>
                          <a:lnTo>
                            <a:pt x="160" y="102"/>
                          </a:lnTo>
                          <a:lnTo>
                            <a:pt x="176" y="102"/>
                          </a:lnTo>
                          <a:lnTo>
                            <a:pt x="174" y="110"/>
                          </a:lnTo>
                          <a:lnTo>
                            <a:pt x="176" y="122"/>
                          </a:lnTo>
                          <a:lnTo>
                            <a:pt x="186" y="126"/>
                          </a:lnTo>
                          <a:lnTo>
                            <a:pt x="188" y="136"/>
                          </a:lnTo>
                          <a:lnTo>
                            <a:pt x="188" y="142"/>
                          </a:lnTo>
                          <a:lnTo>
                            <a:pt x="180" y="156"/>
                          </a:lnTo>
                          <a:lnTo>
                            <a:pt x="184" y="162"/>
                          </a:lnTo>
                          <a:lnTo>
                            <a:pt x="180" y="166"/>
                          </a:lnTo>
                          <a:lnTo>
                            <a:pt x="174" y="160"/>
                          </a:lnTo>
                          <a:lnTo>
                            <a:pt x="164" y="154"/>
                          </a:lnTo>
                          <a:lnTo>
                            <a:pt x="152" y="152"/>
                          </a:lnTo>
                          <a:lnTo>
                            <a:pt x="136" y="154"/>
                          </a:lnTo>
                          <a:lnTo>
                            <a:pt x="126" y="158"/>
                          </a:lnTo>
                          <a:lnTo>
                            <a:pt x="120" y="160"/>
                          </a:lnTo>
                          <a:lnTo>
                            <a:pt x="114" y="174"/>
                          </a:lnTo>
                          <a:lnTo>
                            <a:pt x="114" y="184"/>
                          </a:lnTo>
                          <a:lnTo>
                            <a:pt x="112" y="194"/>
                          </a:lnTo>
                          <a:lnTo>
                            <a:pt x="108" y="198"/>
                          </a:lnTo>
                          <a:lnTo>
                            <a:pt x="90" y="198"/>
                          </a:lnTo>
                          <a:lnTo>
                            <a:pt x="84" y="212"/>
                          </a:lnTo>
                          <a:lnTo>
                            <a:pt x="74" y="200"/>
                          </a:lnTo>
                          <a:lnTo>
                            <a:pt x="60" y="202"/>
                          </a:lnTo>
                          <a:lnTo>
                            <a:pt x="52" y="196"/>
                          </a:lnTo>
                          <a:lnTo>
                            <a:pt x="44" y="202"/>
                          </a:lnTo>
                          <a:lnTo>
                            <a:pt x="40" y="210"/>
                          </a:lnTo>
                          <a:lnTo>
                            <a:pt x="38" y="214"/>
                          </a:lnTo>
                          <a:lnTo>
                            <a:pt x="32" y="214"/>
                          </a:lnTo>
                          <a:lnTo>
                            <a:pt x="30" y="214"/>
                          </a:lnTo>
                          <a:lnTo>
                            <a:pt x="28" y="214"/>
                          </a:lnTo>
                          <a:lnTo>
                            <a:pt x="26" y="200"/>
                          </a:lnTo>
                          <a:lnTo>
                            <a:pt x="22" y="186"/>
                          </a:lnTo>
                          <a:lnTo>
                            <a:pt x="14" y="174"/>
                          </a:lnTo>
                          <a:lnTo>
                            <a:pt x="14" y="156"/>
                          </a:lnTo>
                          <a:lnTo>
                            <a:pt x="8" y="144"/>
                          </a:lnTo>
                          <a:lnTo>
                            <a:pt x="2" y="126"/>
                          </a:lnTo>
                          <a:lnTo>
                            <a:pt x="0" y="118"/>
                          </a:lnTo>
                          <a:lnTo>
                            <a:pt x="6" y="112"/>
                          </a:lnTo>
                          <a:lnTo>
                            <a:pt x="10" y="106"/>
                          </a:lnTo>
                          <a:lnTo>
                            <a:pt x="4" y="100"/>
                          </a:lnTo>
                          <a:lnTo>
                            <a:pt x="0" y="94"/>
                          </a:lnTo>
                          <a:lnTo>
                            <a:pt x="2" y="84"/>
                          </a:lnTo>
                          <a:lnTo>
                            <a:pt x="6" y="74"/>
                          </a:lnTo>
                          <a:lnTo>
                            <a:pt x="8" y="72"/>
                          </a:lnTo>
                          <a:lnTo>
                            <a:pt x="8" y="66"/>
                          </a:lnTo>
                          <a:lnTo>
                            <a:pt x="10" y="44"/>
                          </a:lnTo>
                          <a:lnTo>
                            <a:pt x="0" y="18"/>
                          </a:lnTo>
                          <a:lnTo>
                            <a:pt x="10" y="18"/>
                          </a:lnTo>
                          <a:lnTo>
                            <a:pt x="20" y="16"/>
                          </a:lnTo>
                          <a:lnTo>
                            <a:pt x="34" y="10"/>
                          </a:lnTo>
                          <a:lnTo>
                            <a:pt x="42" y="4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6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1706" y="2877"/>
                      <a:ext cx="134" cy="140"/>
                    </a:xfrm>
                    <a:custGeom>
                      <a:avLst/>
                      <a:gdLst>
                        <a:gd name="T0" fmla="*/ 108 w 134"/>
                        <a:gd name="T1" fmla="*/ 136 h 140"/>
                        <a:gd name="T2" fmla="*/ 94 w 134"/>
                        <a:gd name="T3" fmla="*/ 140 h 140"/>
                        <a:gd name="T4" fmla="*/ 72 w 134"/>
                        <a:gd name="T5" fmla="*/ 140 h 140"/>
                        <a:gd name="T6" fmla="*/ 66 w 134"/>
                        <a:gd name="T7" fmla="*/ 132 h 140"/>
                        <a:gd name="T8" fmla="*/ 72 w 134"/>
                        <a:gd name="T9" fmla="*/ 118 h 140"/>
                        <a:gd name="T10" fmla="*/ 80 w 134"/>
                        <a:gd name="T11" fmla="*/ 106 h 140"/>
                        <a:gd name="T12" fmla="*/ 74 w 134"/>
                        <a:gd name="T13" fmla="*/ 98 h 140"/>
                        <a:gd name="T14" fmla="*/ 54 w 134"/>
                        <a:gd name="T15" fmla="*/ 90 h 140"/>
                        <a:gd name="T16" fmla="*/ 38 w 134"/>
                        <a:gd name="T17" fmla="*/ 78 h 140"/>
                        <a:gd name="T18" fmla="*/ 30 w 134"/>
                        <a:gd name="T19" fmla="*/ 78 h 140"/>
                        <a:gd name="T20" fmla="*/ 20 w 134"/>
                        <a:gd name="T21" fmla="*/ 72 h 140"/>
                        <a:gd name="T22" fmla="*/ 8 w 134"/>
                        <a:gd name="T23" fmla="*/ 60 h 140"/>
                        <a:gd name="T24" fmla="*/ 2 w 134"/>
                        <a:gd name="T25" fmla="*/ 52 h 140"/>
                        <a:gd name="T26" fmla="*/ 0 w 134"/>
                        <a:gd name="T27" fmla="*/ 46 h 140"/>
                        <a:gd name="T28" fmla="*/ 4 w 134"/>
                        <a:gd name="T29" fmla="*/ 42 h 140"/>
                        <a:gd name="T30" fmla="*/ 6 w 134"/>
                        <a:gd name="T31" fmla="*/ 32 h 140"/>
                        <a:gd name="T32" fmla="*/ 6 w 134"/>
                        <a:gd name="T33" fmla="*/ 22 h 140"/>
                        <a:gd name="T34" fmla="*/ 12 w 134"/>
                        <a:gd name="T35" fmla="*/ 8 h 140"/>
                        <a:gd name="T36" fmla="*/ 28 w 134"/>
                        <a:gd name="T37" fmla="*/ 2 h 140"/>
                        <a:gd name="T38" fmla="*/ 44 w 134"/>
                        <a:gd name="T39" fmla="*/ 0 h 140"/>
                        <a:gd name="T40" fmla="*/ 56 w 134"/>
                        <a:gd name="T41" fmla="*/ 2 h 140"/>
                        <a:gd name="T42" fmla="*/ 66 w 134"/>
                        <a:gd name="T43" fmla="*/ 8 h 140"/>
                        <a:gd name="T44" fmla="*/ 72 w 134"/>
                        <a:gd name="T45" fmla="*/ 14 h 140"/>
                        <a:gd name="T46" fmla="*/ 76 w 134"/>
                        <a:gd name="T47" fmla="*/ 22 h 140"/>
                        <a:gd name="T48" fmla="*/ 76 w 134"/>
                        <a:gd name="T49" fmla="*/ 34 h 140"/>
                        <a:gd name="T50" fmla="*/ 76 w 134"/>
                        <a:gd name="T51" fmla="*/ 50 h 140"/>
                        <a:gd name="T52" fmla="*/ 86 w 134"/>
                        <a:gd name="T53" fmla="*/ 50 h 140"/>
                        <a:gd name="T54" fmla="*/ 94 w 134"/>
                        <a:gd name="T55" fmla="*/ 48 h 140"/>
                        <a:gd name="T56" fmla="*/ 104 w 134"/>
                        <a:gd name="T57" fmla="*/ 50 h 140"/>
                        <a:gd name="T58" fmla="*/ 110 w 134"/>
                        <a:gd name="T59" fmla="*/ 54 h 140"/>
                        <a:gd name="T60" fmla="*/ 108 w 134"/>
                        <a:gd name="T61" fmla="*/ 64 h 140"/>
                        <a:gd name="T62" fmla="*/ 112 w 134"/>
                        <a:gd name="T63" fmla="*/ 74 h 140"/>
                        <a:gd name="T64" fmla="*/ 120 w 134"/>
                        <a:gd name="T65" fmla="*/ 82 h 140"/>
                        <a:gd name="T66" fmla="*/ 128 w 134"/>
                        <a:gd name="T67" fmla="*/ 80 h 140"/>
                        <a:gd name="T68" fmla="*/ 134 w 134"/>
                        <a:gd name="T69" fmla="*/ 82 h 140"/>
                        <a:gd name="T70" fmla="*/ 132 w 134"/>
                        <a:gd name="T71" fmla="*/ 90 h 140"/>
                        <a:gd name="T72" fmla="*/ 128 w 134"/>
                        <a:gd name="T73" fmla="*/ 100 h 140"/>
                        <a:gd name="T74" fmla="*/ 128 w 134"/>
                        <a:gd name="T75" fmla="*/ 114 h 140"/>
                        <a:gd name="T76" fmla="*/ 126 w 134"/>
                        <a:gd name="T77" fmla="*/ 120 h 140"/>
                        <a:gd name="T78" fmla="*/ 122 w 134"/>
                        <a:gd name="T79" fmla="*/ 128 h 140"/>
                        <a:gd name="T80" fmla="*/ 112 w 134"/>
                        <a:gd name="T81" fmla="*/ 134 h 140"/>
                        <a:gd name="T82" fmla="*/ 108 w 134"/>
                        <a:gd name="T83" fmla="*/ 136 h 140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134"/>
                        <a:gd name="T127" fmla="*/ 0 h 140"/>
                        <a:gd name="T128" fmla="*/ 134 w 134"/>
                        <a:gd name="T129" fmla="*/ 140 h 140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134" h="140">
                          <a:moveTo>
                            <a:pt x="108" y="136"/>
                          </a:moveTo>
                          <a:lnTo>
                            <a:pt x="94" y="140"/>
                          </a:lnTo>
                          <a:lnTo>
                            <a:pt x="72" y="140"/>
                          </a:lnTo>
                          <a:lnTo>
                            <a:pt x="66" y="132"/>
                          </a:lnTo>
                          <a:lnTo>
                            <a:pt x="72" y="118"/>
                          </a:lnTo>
                          <a:lnTo>
                            <a:pt x="80" y="106"/>
                          </a:lnTo>
                          <a:lnTo>
                            <a:pt x="74" y="98"/>
                          </a:lnTo>
                          <a:lnTo>
                            <a:pt x="54" y="90"/>
                          </a:lnTo>
                          <a:lnTo>
                            <a:pt x="38" y="78"/>
                          </a:lnTo>
                          <a:lnTo>
                            <a:pt x="30" y="78"/>
                          </a:lnTo>
                          <a:lnTo>
                            <a:pt x="20" y="72"/>
                          </a:lnTo>
                          <a:lnTo>
                            <a:pt x="8" y="60"/>
                          </a:lnTo>
                          <a:lnTo>
                            <a:pt x="2" y="52"/>
                          </a:lnTo>
                          <a:lnTo>
                            <a:pt x="0" y="46"/>
                          </a:lnTo>
                          <a:lnTo>
                            <a:pt x="4" y="42"/>
                          </a:lnTo>
                          <a:lnTo>
                            <a:pt x="6" y="32"/>
                          </a:lnTo>
                          <a:lnTo>
                            <a:pt x="6" y="22"/>
                          </a:lnTo>
                          <a:lnTo>
                            <a:pt x="12" y="8"/>
                          </a:lnTo>
                          <a:lnTo>
                            <a:pt x="28" y="2"/>
                          </a:lnTo>
                          <a:lnTo>
                            <a:pt x="44" y="0"/>
                          </a:lnTo>
                          <a:lnTo>
                            <a:pt x="56" y="2"/>
                          </a:lnTo>
                          <a:lnTo>
                            <a:pt x="66" y="8"/>
                          </a:lnTo>
                          <a:lnTo>
                            <a:pt x="72" y="14"/>
                          </a:lnTo>
                          <a:lnTo>
                            <a:pt x="76" y="22"/>
                          </a:lnTo>
                          <a:lnTo>
                            <a:pt x="76" y="34"/>
                          </a:lnTo>
                          <a:lnTo>
                            <a:pt x="76" y="50"/>
                          </a:lnTo>
                          <a:lnTo>
                            <a:pt x="86" y="50"/>
                          </a:lnTo>
                          <a:lnTo>
                            <a:pt x="94" y="48"/>
                          </a:lnTo>
                          <a:lnTo>
                            <a:pt x="104" y="50"/>
                          </a:lnTo>
                          <a:lnTo>
                            <a:pt x="110" y="54"/>
                          </a:lnTo>
                          <a:lnTo>
                            <a:pt x="108" y="64"/>
                          </a:lnTo>
                          <a:lnTo>
                            <a:pt x="112" y="74"/>
                          </a:lnTo>
                          <a:lnTo>
                            <a:pt x="120" y="82"/>
                          </a:lnTo>
                          <a:lnTo>
                            <a:pt x="128" y="80"/>
                          </a:lnTo>
                          <a:lnTo>
                            <a:pt x="134" y="82"/>
                          </a:lnTo>
                          <a:lnTo>
                            <a:pt x="132" y="90"/>
                          </a:lnTo>
                          <a:lnTo>
                            <a:pt x="128" y="100"/>
                          </a:lnTo>
                          <a:lnTo>
                            <a:pt x="128" y="114"/>
                          </a:lnTo>
                          <a:lnTo>
                            <a:pt x="126" y="120"/>
                          </a:lnTo>
                          <a:lnTo>
                            <a:pt x="122" y="128"/>
                          </a:lnTo>
                          <a:lnTo>
                            <a:pt x="112" y="134"/>
                          </a:lnTo>
                          <a:lnTo>
                            <a:pt x="108" y="136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7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1774" y="3057"/>
                      <a:ext cx="84" cy="90"/>
                    </a:xfrm>
                    <a:custGeom>
                      <a:avLst/>
                      <a:gdLst>
                        <a:gd name="T0" fmla="*/ 20 w 84"/>
                        <a:gd name="T1" fmla="*/ 0 h 90"/>
                        <a:gd name="T2" fmla="*/ 30 w 84"/>
                        <a:gd name="T3" fmla="*/ 8 h 90"/>
                        <a:gd name="T4" fmla="*/ 38 w 84"/>
                        <a:gd name="T5" fmla="*/ 18 h 90"/>
                        <a:gd name="T6" fmla="*/ 46 w 84"/>
                        <a:gd name="T7" fmla="*/ 20 h 90"/>
                        <a:gd name="T8" fmla="*/ 60 w 84"/>
                        <a:gd name="T9" fmla="*/ 28 h 90"/>
                        <a:gd name="T10" fmla="*/ 72 w 84"/>
                        <a:gd name="T11" fmla="*/ 38 h 90"/>
                        <a:gd name="T12" fmla="*/ 78 w 84"/>
                        <a:gd name="T13" fmla="*/ 44 h 90"/>
                        <a:gd name="T14" fmla="*/ 82 w 84"/>
                        <a:gd name="T15" fmla="*/ 50 h 90"/>
                        <a:gd name="T16" fmla="*/ 80 w 84"/>
                        <a:gd name="T17" fmla="*/ 56 h 90"/>
                        <a:gd name="T18" fmla="*/ 80 w 84"/>
                        <a:gd name="T19" fmla="*/ 62 h 90"/>
                        <a:gd name="T20" fmla="*/ 84 w 84"/>
                        <a:gd name="T21" fmla="*/ 66 h 90"/>
                        <a:gd name="T22" fmla="*/ 80 w 84"/>
                        <a:gd name="T23" fmla="*/ 70 h 90"/>
                        <a:gd name="T24" fmla="*/ 72 w 84"/>
                        <a:gd name="T25" fmla="*/ 80 h 90"/>
                        <a:gd name="T26" fmla="*/ 66 w 84"/>
                        <a:gd name="T27" fmla="*/ 86 h 90"/>
                        <a:gd name="T28" fmla="*/ 62 w 84"/>
                        <a:gd name="T29" fmla="*/ 88 h 90"/>
                        <a:gd name="T30" fmla="*/ 60 w 84"/>
                        <a:gd name="T31" fmla="*/ 90 h 90"/>
                        <a:gd name="T32" fmla="*/ 42 w 84"/>
                        <a:gd name="T33" fmla="*/ 88 h 90"/>
                        <a:gd name="T34" fmla="*/ 28 w 84"/>
                        <a:gd name="T35" fmla="*/ 86 h 90"/>
                        <a:gd name="T36" fmla="*/ 18 w 84"/>
                        <a:gd name="T37" fmla="*/ 82 h 90"/>
                        <a:gd name="T38" fmla="*/ 6 w 84"/>
                        <a:gd name="T39" fmla="*/ 80 h 90"/>
                        <a:gd name="T40" fmla="*/ 0 w 84"/>
                        <a:gd name="T41" fmla="*/ 76 h 90"/>
                        <a:gd name="T42" fmla="*/ 0 w 84"/>
                        <a:gd name="T43" fmla="*/ 60 h 90"/>
                        <a:gd name="T44" fmla="*/ 4 w 84"/>
                        <a:gd name="T45" fmla="*/ 40 h 90"/>
                        <a:gd name="T46" fmla="*/ 6 w 84"/>
                        <a:gd name="T47" fmla="*/ 24 h 90"/>
                        <a:gd name="T48" fmla="*/ 10 w 84"/>
                        <a:gd name="T49" fmla="*/ 8 h 90"/>
                        <a:gd name="T50" fmla="*/ 12 w 84"/>
                        <a:gd name="T51" fmla="*/ 2 h 90"/>
                        <a:gd name="T52" fmla="*/ 20 w 84"/>
                        <a:gd name="T53" fmla="*/ 0 h 90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84"/>
                        <a:gd name="T82" fmla="*/ 0 h 90"/>
                        <a:gd name="T83" fmla="*/ 84 w 84"/>
                        <a:gd name="T84" fmla="*/ 90 h 90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84" h="90">
                          <a:moveTo>
                            <a:pt x="20" y="0"/>
                          </a:moveTo>
                          <a:lnTo>
                            <a:pt x="30" y="8"/>
                          </a:lnTo>
                          <a:lnTo>
                            <a:pt x="38" y="18"/>
                          </a:lnTo>
                          <a:lnTo>
                            <a:pt x="46" y="20"/>
                          </a:lnTo>
                          <a:lnTo>
                            <a:pt x="60" y="28"/>
                          </a:lnTo>
                          <a:lnTo>
                            <a:pt x="72" y="38"/>
                          </a:lnTo>
                          <a:lnTo>
                            <a:pt x="78" y="44"/>
                          </a:lnTo>
                          <a:lnTo>
                            <a:pt x="82" y="50"/>
                          </a:lnTo>
                          <a:lnTo>
                            <a:pt x="80" y="56"/>
                          </a:lnTo>
                          <a:lnTo>
                            <a:pt x="80" y="62"/>
                          </a:lnTo>
                          <a:lnTo>
                            <a:pt x="84" y="66"/>
                          </a:lnTo>
                          <a:lnTo>
                            <a:pt x="80" y="70"/>
                          </a:lnTo>
                          <a:lnTo>
                            <a:pt x="72" y="80"/>
                          </a:lnTo>
                          <a:lnTo>
                            <a:pt x="66" y="86"/>
                          </a:lnTo>
                          <a:lnTo>
                            <a:pt x="62" y="88"/>
                          </a:lnTo>
                          <a:lnTo>
                            <a:pt x="60" y="90"/>
                          </a:lnTo>
                          <a:lnTo>
                            <a:pt x="42" y="88"/>
                          </a:lnTo>
                          <a:lnTo>
                            <a:pt x="28" y="86"/>
                          </a:lnTo>
                          <a:lnTo>
                            <a:pt x="18" y="82"/>
                          </a:lnTo>
                          <a:lnTo>
                            <a:pt x="6" y="80"/>
                          </a:lnTo>
                          <a:lnTo>
                            <a:pt x="0" y="76"/>
                          </a:lnTo>
                          <a:lnTo>
                            <a:pt x="0" y="60"/>
                          </a:lnTo>
                          <a:lnTo>
                            <a:pt x="4" y="40"/>
                          </a:lnTo>
                          <a:lnTo>
                            <a:pt x="6" y="24"/>
                          </a:lnTo>
                          <a:lnTo>
                            <a:pt x="10" y="8"/>
                          </a:lnTo>
                          <a:lnTo>
                            <a:pt x="12" y="2"/>
                          </a:lnTo>
                          <a:lnTo>
                            <a:pt x="20" y="0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8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1534" y="2921"/>
                      <a:ext cx="316" cy="562"/>
                    </a:xfrm>
                    <a:custGeom>
                      <a:avLst/>
                      <a:gdLst>
                        <a:gd name="T0" fmla="*/ 108 w 316"/>
                        <a:gd name="T1" fmla="*/ 6 h 562"/>
                        <a:gd name="T2" fmla="*/ 138 w 316"/>
                        <a:gd name="T3" fmla="*/ 4 h 562"/>
                        <a:gd name="T4" fmla="*/ 172 w 316"/>
                        <a:gd name="T5" fmla="*/ 2 h 562"/>
                        <a:gd name="T6" fmla="*/ 190 w 316"/>
                        <a:gd name="T7" fmla="*/ 26 h 562"/>
                        <a:gd name="T8" fmla="*/ 210 w 316"/>
                        <a:gd name="T9" fmla="*/ 34 h 562"/>
                        <a:gd name="T10" fmla="*/ 236 w 316"/>
                        <a:gd name="T11" fmla="*/ 50 h 562"/>
                        <a:gd name="T12" fmla="*/ 246 w 316"/>
                        <a:gd name="T13" fmla="*/ 72 h 562"/>
                        <a:gd name="T14" fmla="*/ 266 w 316"/>
                        <a:gd name="T15" fmla="*/ 96 h 562"/>
                        <a:gd name="T16" fmla="*/ 294 w 316"/>
                        <a:gd name="T17" fmla="*/ 84 h 562"/>
                        <a:gd name="T18" fmla="*/ 310 w 316"/>
                        <a:gd name="T19" fmla="*/ 62 h 562"/>
                        <a:gd name="T20" fmla="*/ 312 w 316"/>
                        <a:gd name="T21" fmla="*/ 88 h 562"/>
                        <a:gd name="T22" fmla="*/ 292 w 316"/>
                        <a:gd name="T23" fmla="*/ 104 h 562"/>
                        <a:gd name="T24" fmla="*/ 268 w 316"/>
                        <a:gd name="T25" fmla="*/ 128 h 562"/>
                        <a:gd name="T26" fmla="*/ 252 w 316"/>
                        <a:gd name="T27" fmla="*/ 138 h 562"/>
                        <a:gd name="T28" fmla="*/ 240 w 316"/>
                        <a:gd name="T29" fmla="*/ 192 h 562"/>
                        <a:gd name="T30" fmla="*/ 234 w 316"/>
                        <a:gd name="T31" fmla="*/ 222 h 562"/>
                        <a:gd name="T32" fmla="*/ 258 w 316"/>
                        <a:gd name="T33" fmla="*/ 236 h 562"/>
                        <a:gd name="T34" fmla="*/ 266 w 316"/>
                        <a:gd name="T35" fmla="*/ 254 h 562"/>
                        <a:gd name="T36" fmla="*/ 240 w 316"/>
                        <a:gd name="T37" fmla="*/ 294 h 562"/>
                        <a:gd name="T38" fmla="*/ 190 w 316"/>
                        <a:gd name="T39" fmla="*/ 300 h 562"/>
                        <a:gd name="T40" fmla="*/ 180 w 316"/>
                        <a:gd name="T41" fmla="*/ 314 h 562"/>
                        <a:gd name="T42" fmla="*/ 162 w 316"/>
                        <a:gd name="T43" fmla="*/ 342 h 562"/>
                        <a:gd name="T44" fmla="*/ 136 w 316"/>
                        <a:gd name="T45" fmla="*/ 332 h 562"/>
                        <a:gd name="T46" fmla="*/ 136 w 316"/>
                        <a:gd name="T47" fmla="*/ 362 h 562"/>
                        <a:gd name="T48" fmla="*/ 150 w 316"/>
                        <a:gd name="T49" fmla="*/ 362 h 562"/>
                        <a:gd name="T50" fmla="*/ 158 w 316"/>
                        <a:gd name="T51" fmla="*/ 370 h 562"/>
                        <a:gd name="T52" fmla="*/ 146 w 316"/>
                        <a:gd name="T53" fmla="*/ 368 h 562"/>
                        <a:gd name="T54" fmla="*/ 140 w 316"/>
                        <a:gd name="T55" fmla="*/ 376 h 562"/>
                        <a:gd name="T56" fmla="*/ 132 w 316"/>
                        <a:gd name="T57" fmla="*/ 396 h 562"/>
                        <a:gd name="T58" fmla="*/ 118 w 316"/>
                        <a:gd name="T59" fmla="*/ 414 h 562"/>
                        <a:gd name="T60" fmla="*/ 96 w 316"/>
                        <a:gd name="T61" fmla="*/ 444 h 562"/>
                        <a:gd name="T62" fmla="*/ 112 w 316"/>
                        <a:gd name="T63" fmla="*/ 456 h 562"/>
                        <a:gd name="T64" fmla="*/ 118 w 316"/>
                        <a:gd name="T65" fmla="*/ 474 h 562"/>
                        <a:gd name="T66" fmla="*/ 90 w 316"/>
                        <a:gd name="T67" fmla="*/ 510 h 562"/>
                        <a:gd name="T68" fmla="*/ 70 w 316"/>
                        <a:gd name="T69" fmla="*/ 524 h 562"/>
                        <a:gd name="T70" fmla="*/ 72 w 316"/>
                        <a:gd name="T71" fmla="*/ 552 h 562"/>
                        <a:gd name="T72" fmla="*/ 60 w 316"/>
                        <a:gd name="T73" fmla="*/ 558 h 562"/>
                        <a:gd name="T74" fmla="*/ 18 w 316"/>
                        <a:gd name="T75" fmla="*/ 544 h 562"/>
                        <a:gd name="T76" fmla="*/ 2 w 316"/>
                        <a:gd name="T77" fmla="*/ 520 h 562"/>
                        <a:gd name="T78" fmla="*/ 10 w 316"/>
                        <a:gd name="T79" fmla="*/ 492 h 562"/>
                        <a:gd name="T80" fmla="*/ 28 w 316"/>
                        <a:gd name="T81" fmla="*/ 450 h 562"/>
                        <a:gd name="T82" fmla="*/ 26 w 316"/>
                        <a:gd name="T83" fmla="*/ 400 h 562"/>
                        <a:gd name="T84" fmla="*/ 24 w 316"/>
                        <a:gd name="T85" fmla="*/ 360 h 562"/>
                        <a:gd name="T86" fmla="*/ 36 w 316"/>
                        <a:gd name="T87" fmla="*/ 302 h 562"/>
                        <a:gd name="T88" fmla="*/ 40 w 316"/>
                        <a:gd name="T89" fmla="*/ 278 h 562"/>
                        <a:gd name="T90" fmla="*/ 48 w 316"/>
                        <a:gd name="T91" fmla="*/ 244 h 562"/>
                        <a:gd name="T92" fmla="*/ 56 w 316"/>
                        <a:gd name="T93" fmla="*/ 196 h 562"/>
                        <a:gd name="T94" fmla="*/ 48 w 316"/>
                        <a:gd name="T95" fmla="*/ 156 h 562"/>
                        <a:gd name="T96" fmla="*/ 64 w 316"/>
                        <a:gd name="T97" fmla="*/ 106 h 562"/>
                        <a:gd name="T98" fmla="*/ 76 w 316"/>
                        <a:gd name="T99" fmla="*/ 52 h 562"/>
                        <a:gd name="T100" fmla="*/ 100 w 316"/>
                        <a:gd name="T101" fmla="*/ 30 h 562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316"/>
                        <a:gd name="T154" fmla="*/ 0 h 562"/>
                        <a:gd name="T155" fmla="*/ 316 w 316"/>
                        <a:gd name="T156" fmla="*/ 562 h 562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316" h="562">
                          <a:moveTo>
                            <a:pt x="102" y="18"/>
                          </a:moveTo>
                          <a:lnTo>
                            <a:pt x="104" y="10"/>
                          </a:lnTo>
                          <a:lnTo>
                            <a:pt x="108" y="6"/>
                          </a:lnTo>
                          <a:lnTo>
                            <a:pt x="116" y="0"/>
                          </a:lnTo>
                          <a:lnTo>
                            <a:pt x="124" y="6"/>
                          </a:lnTo>
                          <a:lnTo>
                            <a:pt x="138" y="4"/>
                          </a:lnTo>
                          <a:lnTo>
                            <a:pt x="148" y="16"/>
                          </a:lnTo>
                          <a:lnTo>
                            <a:pt x="154" y="2"/>
                          </a:lnTo>
                          <a:lnTo>
                            <a:pt x="172" y="2"/>
                          </a:lnTo>
                          <a:lnTo>
                            <a:pt x="174" y="8"/>
                          </a:lnTo>
                          <a:lnTo>
                            <a:pt x="180" y="16"/>
                          </a:lnTo>
                          <a:lnTo>
                            <a:pt x="190" y="26"/>
                          </a:lnTo>
                          <a:lnTo>
                            <a:pt x="192" y="28"/>
                          </a:lnTo>
                          <a:lnTo>
                            <a:pt x="202" y="34"/>
                          </a:lnTo>
                          <a:lnTo>
                            <a:pt x="210" y="34"/>
                          </a:lnTo>
                          <a:lnTo>
                            <a:pt x="220" y="40"/>
                          </a:lnTo>
                          <a:lnTo>
                            <a:pt x="226" y="46"/>
                          </a:lnTo>
                          <a:lnTo>
                            <a:pt x="236" y="50"/>
                          </a:lnTo>
                          <a:lnTo>
                            <a:pt x="246" y="54"/>
                          </a:lnTo>
                          <a:lnTo>
                            <a:pt x="252" y="62"/>
                          </a:lnTo>
                          <a:lnTo>
                            <a:pt x="246" y="72"/>
                          </a:lnTo>
                          <a:lnTo>
                            <a:pt x="238" y="88"/>
                          </a:lnTo>
                          <a:lnTo>
                            <a:pt x="244" y="96"/>
                          </a:lnTo>
                          <a:lnTo>
                            <a:pt x="266" y="96"/>
                          </a:lnTo>
                          <a:lnTo>
                            <a:pt x="280" y="92"/>
                          </a:lnTo>
                          <a:lnTo>
                            <a:pt x="288" y="86"/>
                          </a:lnTo>
                          <a:lnTo>
                            <a:pt x="294" y="84"/>
                          </a:lnTo>
                          <a:lnTo>
                            <a:pt x="300" y="70"/>
                          </a:lnTo>
                          <a:lnTo>
                            <a:pt x="300" y="60"/>
                          </a:lnTo>
                          <a:lnTo>
                            <a:pt x="310" y="62"/>
                          </a:lnTo>
                          <a:lnTo>
                            <a:pt x="314" y="66"/>
                          </a:lnTo>
                          <a:lnTo>
                            <a:pt x="316" y="76"/>
                          </a:lnTo>
                          <a:lnTo>
                            <a:pt x="312" y="88"/>
                          </a:lnTo>
                          <a:lnTo>
                            <a:pt x="308" y="94"/>
                          </a:lnTo>
                          <a:lnTo>
                            <a:pt x="300" y="98"/>
                          </a:lnTo>
                          <a:lnTo>
                            <a:pt x="292" y="104"/>
                          </a:lnTo>
                          <a:lnTo>
                            <a:pt x="282" y="112"/>
                          </a:lnTo>
                          <a:lnTo>
                            <a:pt x="274" y="118"/>
                          </a:lnTo>
                          <a:lnTo>
                            <a:pt x="268" y="128"/>
                          </a:lnTo>
                          <a:lnTo>
                            <a:pt x="262" y="132"/>
                          </a:lnTo>
                          <a:lnTo>
                            <a:pt x="260" y="136"/>
                          </a:lnTo>
                          <a:lnTo>
                            <a:pt x="252" y="138"/>
                          </a:lnTo>
                          <a:lnTo>
                            <a:pt x="246" y="160"/>
                          </a:lnTo>
                          <a:lnTo>
                            <a:pt x="244" y="174"/>
                          </a:lnTo>
                          <a:lnTo>
                            <a:pt x="240" y="192"/>
                          </a:lnTo>
                          <a:lnTo>
                            <a:pt x="240" y="212"/>
                          </a:lnTo>
                          <a:lnTo>
                            <a:pt x="236" y="216"/>
                          </a:lnTo>
                          <a:lnTo>
                            <a:pt x="234" y="222"/>
                          </a:lnTo>
                          <a:lnTo>
                            <a:pt x="244" y="224"/>
                          </a:lnTo>
                          <a:lnTo>
                            <a:pt x="254" y="228"/>
                          </a:lnTo>
                          <a:lnTo>
                            <a:pt x="258" y="236"/>
                          </a:lnTo>
                          <a:lnTo>
                            <a:pt x="256" y="244"/>
                          </a:lnTo>
                          <a:lnTo>
                            <a:pt x="258" y="248"/>
                          </a:lnTo>
                          <a:lnTo>
                            <a:pt x="266" y="254"/>
                          </a:lnTo>
                          <a:lnTo>
                            <a:pt x="266" y="268"/>
                          </a:lnTo>
                          <a:lnTo>
                            <a:pt x="254" y="284"/>
                          </a:lnTo>
                          <a:lnTo>
                            <a:pt x="240" y="294"/>
                          </a:lnTo>
                          <a:lnTo>
                            <a:pt x="220" y="296"/>
                          </a:lnTo>
                          <a:lnTo>
                            <a:pt x="206" y="298"/>
                          </a:lnTo>
                          <a:lnTo>
                            <a:pt x="190" y="300"/>
                          </a:lnTo>
                          <a:lnTo>
                            <a:pt x="180" y="298"/>
                          </a:lnTo>
                          <a:lnTo>
                            <a:pt x="178" y="304"/>
                          </a:lnTo>
                          <a:lnTo>
                            <a:pt x="180" y="314"/>
                          </a:lnTo>
                          <a:lnTo>
                            <a:pt x="178" y="330"/>
                          </a:lnTo>
                          <a:lnTo>
                            <a:pt x="170" y="338"/>
                          </a:lnTo>
                          <a:lnTo>
                            <a:pt x="162" y="342"/>
                          </a:lnTo>
                          <a:lnTo>
                            <a:pt x="148" y="336"/>
                          </a:lnTo>
                          <a:lnTo>
                            <a:pt x="142" y="334"/>
                          </a:lnTo>
                          <a:lnTo>
                            <a:pt x="136" y="332"/>
                          </a:lnTo>
                          <a:lnTo>
                            <a:pt x="134" y="338"/>
                          </a:lnTo>
                          <a:lnTo>
                            <a:pt x="136" y="354"/>
                          </a:lnTo>
                          <a:lnTo>
                            <a:pt x="136" y="362"/>
                          </a:lnTo>
                          <a:lnTo>
                            <a:pt x="142" y="364"/>
                          </a:lnTo>
                          <a:lnTo>
                            <a:pt x="150" y="364"/>
                          </a:lnTo>
                          <a:lnTo>
                            <a:pt x="150" y="362"/>
                          </a:lnTo>
                          <a:lnTo>
                            <a:pt x="154" y="360"/>
                          </a:lnTo>
                          <a:lnTo>
                            <a:pt x="158" y="364"/>
                          </a:lnTo>
                          <a:lnTo>
                            <a:pt x="158" y="370"/>
                          </a:lnTo>
                          <a:lnTo>
                            <a:pt x="152" y="374"/>
                          </a:lnTo>
                          <a:lnTo>
                            <a:pt x="148" y="372"/>
                          </a:lnTo>
                          <a:lnTo>
                            <a:pt x="146" y="368"/>
                          </a:lnTo>
                          <a:lnTo>
                            <a:pt x="142" y="368"/>
                          </a:lnTo>
                          <a:lnTo>
                            <a:pt x="138" y="370"/>
                          </a:lnTo>
                          <a:lnTo>
                            <a:pt x="140" y="376"/>
                          </a:lnTo>
                          <a:lnTo>
                            <a:pt x="136" y="382"/>
                          </a:lnTo>
                          <a:lnTo>
                            <a:pt x="130" y="384"/>
                          </a:lnTo>
                          <a:lnTo>
                            <a:pt x="132" y="396"/>
                          </a:lnTo>
                          <a:lnTo>
                            <a:pt x="126" y="408"/>
                          </a:lnTo>
                          <a:lnTo>
                            <a:pt x="124" y="410"/>
                          </a:lnTo>
                          <a:lnTo>
                            <a:pt x="118" y="414"/>
                          </a:lnTo>
                          <a:lnTo>
                            <a:pt x="106" y="420"/>
                          </a:lnTo>
                          <a:lnTo>
                            <a:pt x="94" y="432"/>
                          </a:lnTo>
                          <a:lnTo>
                            <a:pt x="96" y="444"/>
                          </a:lnTo>
                          <a:lnTo>
                            <a:pt x="106" y="454"/>
                          </a:lnTo>
                          <a:lnTo>
                            <a:pt x="106" y="456"/>
                          </a:lnTo>
                          <a:lnTo>
                            <a:pt x="112" y="456"/>
                          </a:lnTo>
                          <a:lnTo>
                            <a:pt x="122" y="458"/>
                          </a:lnTo>
                          <a:lnTo>
                            <a:pt x="122" y="466"/>
                          </a:lnTo>
                          <a:lnTo>
                            <a:pt x="118" y="474"/>
                          </a:lnTo>
                          <a:lnTo>
                            <a:pt x="104" y="486"/>
                          </a:lnTo>
                          <a:lnTo>
                            <a:pt x="94" y="496"/>
                          </a:lnTo>
                          <a:lnTo>
                            <a:pt x="90" y="510"/>
                          </a:lnTo>
                          <a:lnTo>
                            <a:pt x="88" y="516"/>
                          </a:lnTo>
                          <a:lnTo>
                            <a:pt x="76" y="518"/>
                          </a:lnTo>
                          <a:lnTo>
                            <a:pt x="70" y="524"/>
                          </a:lnTo>
                          <a:lnTo>
                            <a:pt x="66" y="538"/>
                          </a:lnTo>
                          <a:lnTo>
                            <a:pt x="68" y="546"/>
                          </a:lnTo>
                          <a:lnTo>
                            <a:pt x="72" y="552"/>
                          </a:lnTo>
                          <a:lnTo>
                            <a:pt x="78" y="560"/>
                          </a:lnTo>
                          <a:lnTo>
                            <a:pt x="76" y="562"/>
                          </a:lnTo>
                          <a:lnTo>
                            <a:pt x="60" y="558"/>
                          </a:lnTo>
                          <a:lnTo>
                            <a:pt x="34" y="558"/>
                          </a:lnTo>
                          <a:lnTo>
                            <a:pt x="24" y="556"/>
                          </a:lnTo>
                          <a:lnTo>
                            <a:pt x="18" y="544"/>
                          </a:lnTo>
                          <a:lnTo>
                            <a:pt x="18" y="528"/>
                          </a:lnTo>
                          <a:lnTo>
                            <a:pt x="6" y="526"/>
                          </a:lnTo>
                          <a:lnTo>
                            <a:pt x="2" y="520"/>
                          </a:lnTo>
                          <a:lnTo>
                            <a:pt x="0" y="510"/>
                          </a:lnTo>
                          <a:lnTo>
                            <a:pt x="2" y="500"/>
                          </a:lnTo>
                          <a:lnTo>
                            <a:pt x="10" y="492"/>
                          </a:lnTo>
                          <a:lnTo>
                            <a:pt x="18" y="480"/>
                          </a:lnTo>
                          <a:lnTo>
                            <a:pt x="20" y="462"/>
                          </a:lnTo>
                          <a:lnTo>
                            <a:pt x="28" y="450"/>
                          </a:lnTo>
                          <a:lnTo>
                            <a:pt x="28" y="424"/>
                          </a:lnTo>
                          <a:lnTo>
                            <a:pt x="30" y="412"/>
                          </a:lnTo>
                          <a:lnTo>
                            <a:pt x="26" y="400"/>
                          </a:lnTo>
                          <a:lnTo>
                            <a:pt x="26" y="380"/>
                          </a:lnTo>
                          <a:lnTo>
                            <a:pt x="22" y="376"/>
                          </a:lnTo>
                          <a:lnTo>
                            <a:pt x="24" y="360"/>
                          </a:lnTo>
                          <a:lnTo>
                            <a:pt x="26" y="348"/>
                          </a:lnTo>
                          <a:lnTo>
                            <a:pt x="28" y="318"/>
                          </a:lnTo>
                          <a:lnTo>
                            <a:pt x="36" y="302"/>
                          </a:lnTo>
                          <a:lnTo>
                            <a:pt x="38" y="296"/>
                          </a:lnTo>
                          <a:lnTo>
                            <a:pt x="40" y="292"/>
                          </a:lnTo>
                          <a:lnTo>
                            <a:pt x="40" y="278"/>
                          </a:lnTo>
                          <a:lnTo>
                            <a:pt x="38" y="254"/>
                          </a:lnTo>
                          <a:lnTo>
                            <a:pt x="44" y="248"/>
                          </a:lnTo>
                          <a:lnTo>
                            <a:pt x="48" y="244"/>
                          </a:lnTo>
                          <a:lnTo>
                            <a:pt x="50" y="224"/>
                          </a:lnTo>
                          <a:lnTo>
                            <a:pt x="54" y="216"/>
                          </a:lnTo>
                          <a:lnTo>
                            <a:pt x="56" y="196"/>
                          </a:lnTo>
                          <a:lnTo>
                            <a:pt x="52" y="180"/>
                          </a:lnTo>
                          <a:lnTo>
                            <a:pt x="48" y="172"/>
                          </a:lnTo>
                          <a:lnTo>
                            <a:pt x="48" y="156"/>
                          </a:lnTo>
                          <a:lnTo>
                            <a:pt x="52" y="148"/>
                          </a:lnTo>
                          <a:lnTo>
                            <a:pt x="56" y="120"/>
                          </a:lnTo>
                          <a:lnTo>
                            <a:pt x="64" y="106"/>
                          </a:lnTo>
                          <a:lnTo>
                            <a:pt x="74" y="92"/>
                          </a:lnTo>
                          <a:lnTo>
                            <a:pt x="80" y="82"/>
                          </a:lnTo>
                          <a:lnTo>
                            <a:pt x="76" y="52"/>
                          </a:lnTo>
                          <a:lnTo>
                            <a:pt x="82" y="46"/>
                          </a:lnTo>
                          <a:lnTo>
                            <a:pt x="90" y="42"/>
                          </a:lnTo>
                          <a:lnTo>
                            <a:pt x="100" y="30"/>
                          </a:lnTo>
                          <a:lnTo>
                            <a:pt x="102" y="18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19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1500" y="2843"/>
                      <a:ext cx="136" cy="672"/>
                    </a:xfrm>
                    <a:custGeom>
                      <a:avLst/>
                      <a:gdLst>
                        <a:gd name="T0" fmla="*/ 96 w 136"/>
                        <a:gd name="T1" fmla="*/ 2 h 672"/>
                        <a:gd name="T2" fmla="*/ 112 w 136"/>
                        <a:gd name="T3" fmla="*/ 38 h 672"/>
                        <a:gd name="T4" fmla="*/ 124 w 136"/>
                        <a:gd name="T5" fmla="*/ 82 h 672"/>
                        <a:gd name="T6" fmla="*/ 134 w 136"/>
                        <a:gd name="T7" fmla="*/ 108 h 672"/>
                        <a:gd name="T8" fmla="*/ 110 w 136"/>
                        <a:gd name="T9" fmla="*/ 130 h 672"/>
                        <a:gd name="T10" fmla="*/ 90 w 136"/>
                        <a:gd name="T11" fmla="*/ 198 h 672"/>
                        <a:gd name="T12" fmla="*/ 82 w 136"/>
                        <a:gd name="T13" fmla="*/ 250 h 672"/>
                        <a:gd name="T14" fmla="*/ 84 w 136"/>
                        <a:gd name="T15" fmla="*/ 302 h 672"/>
                        <a:gd name="T16" fmla="*/ 74 w 136"/>
                        <a:gd name="T17" fmla="*/ 354 h 672"/>
                        <a:gd name="T18" fmla="*/ 60 w 136"/>
                        <a:gd name="T19" fmla="*/ 426 h 672"/>
                        <a:gd name="T20" fmla="*/ 60 w 136"/>
                        <a:gd name="T21" fmla="*/ 458 h 672"/>
                        <a:gd name="T22" fmla="*/ 62 w 136"/>
                        <a:gd name="T23" fmla="*/ 502 h 672"/>
                        <a:gd name="T24" fmla="*/ 52 w 136"/>
                        <a:gd name="T25" fmla="*/ 558 h 672"/>
                        <a:gd name="T26" fmla="*/ 34 w 136"/>
                        <a:gd name="T27" fmla="*/ 588 h 672"/>
                        <a:gd name="T28" fmla="*/ 52 w 136"/>
                        <a:gd name="T29" fmla="*/ 606 h 672"/>
                        <a:gd name="T30" fmla="*/ 68 w 136"/>
                        <a:gd name="T31" fmla="*/ 636 h 672"/>
                        <a:gd name="T32" fmla="*/ 88 w 136"/>
                        <a:gd name="T33" fmla="*/ 648 h 672"/>
                        <a:gd name="T34" fmla="*/ 74 w 136"/>
                        <a:gd name="T35" fmla="*/ 666 h 672"/>
                        <a:gd name="T36" fmla="*/ 58 w 136"/>
                        <a:gd name="T37" fmla="*/ 668 h 672"/>
                        <a:gd name="T38" fmla="*/ 70 w 136"/>
                        <a:gd name="T39" fmla="*/ 652 h 672"/>
                        <a:gd name="T40" fmla="*/ 52 w 136"/>
                        <a:gd name="T41" fmla="*/ 662 h 672"/>
                        <a:gd name="T42" fmla="*/ 46 w 136"/>
                        <a:gd name="T43" fmla="*/ 648 h 672"/>
                        <a:gd name="T44" fmla="*/ 38 w 136"/>
                        <a:gd name="T45" fmla="*/ 646 h 672"/>
                        <a:gd name="T46" fmla="*/ 42 w 136"/>
                        <a:gd name="T47" fmla="*/ 632 h 672"/>
                        <a:gd name="T48" fmla="*/ 26 w 136"/>
                        <a:gd name="T49" fmla="*/ 630 h 672"/>
                        <a:gd name="T50" fmla="*/ 20 w 136"/>
                        <a:gd name="T51" fmla="*/ 606 h 672"/>
                        <a:gd name="T52" fmla="*/ 16 w 136"/>
                        <a:gd name="T53" fmla="*/ 590 h 672"/>
                        <a:gd name="T54" fmla="*/ 8 w 136"/>
                        <a:gd name="T55" fmla="*/ 558 h 672"/>
                        <a:gd name="T56" fmla="*/ 18 w 136"/>
                        <a:gd name="T57" fmla="*/ 568 h 672"/>
                        <a:gd name="T58" fmla="*/ 28 w 136"/>
                        <a:gd name="T59" fmla="*/ 556 h 672"/>
                        <a:gd name="T60" fmla="*/ 28 w 136"/>
                        <a:gd name="T61" fmla="*/ 548 h 672"/>
                        <a:gd name="T62" fmla="*/ 18 w 136"/>
                        <a:gd name="T63" fmla="*/ 536 h 672"/>
                        <a:gd name="T64" fmla="*/ 16 w 136"/>
                        <a:gd name="T65" fmla="*/ 530 h 672"/>
                        <a:gd name="T66" fmla="*/ 10 w 136"/>
                        <a:gd name="T67" fmla="*/ 514 h 672"/>
                        <a:gd name="T68" fmla="*/ 24 w 136"/>
                        <a:gd name="T69" fmla="*/ 506 h 672"/>
                        <a:gd name="T70" fmla="*/ 42 w 136"/>
                        <a:gd name="T71" fmla="*/ 494 h 672"/>
                        <a:gd name="T72" fmla="*/ 44 w 136"/>
                        <a:gd name="T73" fmla="*/ 462 h 672"/>
                        <a:gd name="T74" fmla="*/ 46 w 136"/>
                        <a:gd name="T75" fmla="*/ 440 h 672"/>
                        <a:gd name="T76" fmla="*/ 36 w 136"/>
                        <a:gd name="T77" fmla="*/ 428 h 672"/>
                        <a:gd name="T78" fmla="*/ 32 w 136"/>
                        <a:gd name="T79" fmla="*/ 456 h 672"/>
                        <a:gd name="T80" fmla="*/ 22 w 136"/>
                        <a:gd name="T81" fmla="*/ 450 h 672"/>
                        <a:gd name="T82" fmla="*/ 28 w 136"/>
                        <a:gd name="T83" fmla="*/ 426 h 672"/>
                        <a:gd name="T84" fmla="*/ 32 w 136"/>
                        <a:gd name="T85" fmla="*/ 394 h 672"/>
                        <a:gd name="T86" fmla="*/ 34 w 136"/>
                        <a:gd name="T87" fmla="*/ 366 h 672"/>
                        <a:gd name="T88" fmla="*/ 38 w 136"/>
                        <a:gd name="T89" fmla="*/ 346 h 672"/>
                        <a:gd name="T90" fmla="*/ 52 w 136"/>
                        <a:gd name="T91" fmla="*/ 308 h 672"/>
                        <a:gd name="T92" fmla="*/ 64 w 136"/>
                        <a:gd name="T93" fmla="*/ 270 h 672"/>
                        <a:gd name="T94" fmla="*/ 70 w 136"/>
                        <a:gd name="T95" fmla="*/ 214 h 672"/>
                        <a:gd name="T96" fmla="*/ 70 w 136"/>
                        <a:gd name="T97" fmla="*/ 194 h 672"/>
                        <a:gd name="T98" fmla="*/ 82 w 136"/>
                        <a:gd name="T99" fmla="*/ 98 h 672"/>
                        <a:gd name="T100" fmla="*/ 84 w 136"/>
                        <a:gd name="T101" fmla="*/ 18 h 672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36"/>
                        <a:gd name="T154" fmla="*/ 0 h 672"/>
                        <a:gd name="T155" fmla="*/ 136 w 136"/>
                        <a:gd name="T156" fmla="*/ 672 h 672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36" h="672">
                          <a:moveTo>
                            <a:pt x="84" y="18"/>
                          </a:moveTo>
                          <a:lnTo>
                            <a:pt x="90" y="16"/>
                          </a:lnTo>
                          <a:lnTo>
                            <a:pt x="96" y="2"/>
                          </a:lnTo>
                          <a:lnTo>
                            <a:pt x="98" y="0"/>
                          </a:lnTo>
                          <a:lnTo>
                            <a:pt x="102" y="12"/>
                          </a:lnTo>
                          <a:lnTo>
                            <a:pt x="112" y="38"/>
                          </a:lnTo>
                          <a:lnTo>
                            <a:pt x="112" y="56"/>
                          </a:lnTo>
                          <a:lnTo>
                            <a:pt x="120" y="68"/>
                          </a:lnTo>
                          <a:lnTo>
                            <a:pt x="124" y="82"/>
                          </a:lnTo>
                          <a:lnTo>
                            <a:pt x="126" y="96"/>
                          </a:lnTo>
                          <a:lnTo>
                            <a:pt x="136" y="96"/>
                          </a:lnTo>
                          <a:lnTo>
                            <a:pt x="134" y="108"/>
                          </a:lnTo>
                          <a:lnTo>
                            <a:pt x="124" y="120"/>
                          </a:lnTo>
                          <a:lnTo>
                            <a:pt x="116" y="124"/>
                          </a:lnTo>
                          <a:lnTo>
                            <a:pt x="110" y="130"/>
                          </a:lnTo>
                          <a:lnTo>
                            <a:pt x="114" y="160"/>
                          </a:lnTo>
                          <a:lnTo>
                            <a:pt x="96" y="186"/>
                          </a:lnTo>
                          <a:lnTo>
                            <a:pt x="90" y="198"/>
                          </a:lnTo>
                          <a:lnTo>
                            <a:pt x="86" y="222"/>
                          </a:lnTo>
                          <a:lnTo>
                            <a:pt x="82" y="234"/>
                          </a:lnTo>
                          <a:lnTo>
                            <a:pt x="82" y="250"/>
                          </a:lnTo>
                          <a:lnTo>
                            <a:pt x="90" y="274"/>
                          </a:lnTo>
                          <a:lnTo>
                            <a:pt x="88" y="292"/>
                          </a:lnTo>
                          <a:lnTo>
                            <a:pt x="84" y="302"/>
                          </a:lnTo>
                          <a:lnTo>
                            <a:pt x="82" y="322"/>
                          </a:lnTo>
                          <a:lnTo>
                            <a:pt x="72" y="332"/>
                          </a:lnTo>
                          <a:lnTo>
                            <a:pt x="74" y="354"/>
                          </a:lnTo>
                          <a:lnTo>
                            <a:pt x="74" y="370"/>
                          </a:lnTo>
                          <a:lnTo>
                            <a:pt x="62" y="396"/>
                          </a:lnTo>
                          <a:lnTo>
                            <a:pt x="60" y="426"/>
                          </a:lnTo>
                          <a:lnTo>
                            <a:pt x="58" y="438"/>
                          </a:lnTo>
                          <a:lnTo>
                            <a:pt x="56" y="454"/>
                          </a:lnTo>
                          <a:lnTo>
                            <a:pt x="60" y="458"/>
                          </a:lnTo>
                          <a:lnTo>
                            <a:pt x="60" y="478"/>
                          </a:lnTo>
                          <a:lnTo>
                            <a:pt x="64" y="490"/>
                          </a:lnTo>
                          <a:lnTo>
                            <a:pt x="62" y="502"/>
                          </a:lnTo>
                          <a:lnTo>
                            <a:pt x="62" y="528"/>
                          </a:lnTo>
                          <a:lnTo>
                            <a:pt x="54" y="540"/>
                          </a:lnTo>
                          <a:lnTo>
                            <a:pt x="52" y="558"/>
                          </a:lnTo>
                          <a:lnTo>
                            <a:pt x="44" y="570"/>
                          </a:lnTo>
                          <a:lnTo>
                            <a:pt x="36" y="578"/>
                          </a:lnTo>
                          <a:lnTo>
                            <a:pt x="34" y="588"/>
                          </a:lnTo>
                          <a:lnTo>
                            <a:pt x="36" y="596"/>
                          </a:lnTo>
                          <a:lnTo>
                            <a:pt x="40" y="604"/>
                          </a:lnTo>
                          <a:lnTo>
                            <a:pt x="52" y="606"/>
                          </a:lnTo>
                          <a:lnTo>
                            <a:pt x="52" y="622"/>
                          </a:lnTo>
                          <a:lnTo>
                            <a:pt x="58" y="634"/>
                          </a:lnTo>
                          <a:lnTo>
                            <a:pt x="68" y="636"/>
                          </a:lnTo>
                          <a:lnTo>
                            <a:pt x="94" y="636"/>
                          </a:lnTo>
                          <a:lnTo>
                            <a:pt x="96" y="644"/>
                          </a:lnTo>
                          <a:lnTo>
                            <a:pt x="88" y="648"/>
                          </a:lnTo>
                          <a:lnTo>
                            <a:pt x="80" y="650"/>
                          </a:lnTo>
                          <a:lnTo>
                            <a:pt x="74" y="656"/>
                          </a:lnTo>
                          <a:lnTo>
                            <a:pt x="74" y="666"/>
                          </a:lnTo>
                          <a:lnTo>
                            <a:pt x="72" y="672"/>
                          </a:lnTo>
                          <a:lnTo>
                            <a:pt x="64" y="672"/>
                          </a:lnTo>
                          <a:lnTo>
                            <a:pt x="58" y="668"/>
                          </a:lnTo>
                          <a:lnTo>
                            <a:pt x="60" y="664"/>
                          </a:lnTo>
                          <a:lnTo>
                            <a:pt x="66" y="660"/>
                          </a:lnTo>
                          <a:lnTo>
                            <a:pt x="70" y="652"/>
                          </a:lnTo>
                          <a:lnTo>
                            <a:pt x="64" y="648"/>
                          </a:lnTo>
                          <a:lnTo>
                            <a:pt x="56" y="654"/>
                          </a:lnTo>
                          <a:lnTo>
                            <a:pt x="52" y="662"/>
                          </a:lnTo>
                          <a:lnTo>
                            <a:pt x="44" y="660"/>
                          </a:lnTo>
                          <a:lnTo>
                            <a:pt x="38" y="654"/>
                          </a:lnTo>
                          <a:lnTo>
                            <a:pt x="46" y="648"/>
                          </a:lnTo>
                          <a:lnTo>
                            <a:pt x="48" y="644"/>
                          </a:lnTo>
                          <a:lnTo>
                            <a:pt x="46" y="640"/>
                          </a:lnTo>
                          <a:lnTo>
                            <a:pt x="38" y="646"/>
                          </a:lnTo>
                          <a:lnTo>
                            <a:pt x="28" y="646"/>
                          </a:lnTo>
                          <a:lnTo>
                            <a:pt x="30" y="638"/>
                          </a:lnTo>
                          <a:lnTo>
                            <a:pt x="42" y="632"/>
                          </a:lnTo>
                          <a:lnTo>
                            <a:pt x="42" y="628"/>
                          </a:lnTo>
                          <a:lnTo>
                            <a:pt x="34" y="630"/>
                          </a:lnTo>
                          <a:lnTo>
                            <a:pt x="26" y="630"/>
                          </a:lnTo>
                          <a:lnTo>
                            <a:pt x="28" y="622"/>
                          </a:lnTo>
                          <a:lnTo>
                            <a:pt x="22" y="618"/>
                          </a:lnTo>
                          <a:lnTo>
                            <a:pt x="20" y="606"/>
                          </a:lnTo>
                          <a:lnTo>
                            <a:pt x="20" y="602"/>
                          </a:lnTo>
                          <a:lnTo>
                            <a:pt x="20" y="594"/>
                          </a:lnTo>
                          <a:lnTo>
                            <a:pt x="16" y="590"/>
                          </a:lnTo>
                          <a:lnTo>
                            <a:pt x="10" y="582"/>
                          </a:lnTo>
                          <a:lnTo>
                            <a:pt x="6" y="574"/>
                          </a:lnTo>
                          <a:lnTo>
                            <a:pt x="8" y="558"/>
                          </a:lnTo>
                          <a:lnTo>
                            <a:pt x="14" y="558"/>
                          </a:lnTo>
                          <a:lnTo>
                            <a:pt x="16" y="560"/>
                          </a:lnTo>
                          <a:lnTo>
                            <a:pt x="18" y="568"/>
                          </a:lnTo>
                          <a:lnTo>
                            <a:pt x="24" y="566"/>
                          </a:lnTo>
                          <a:lnTo>
                            <a:pt x="24" y="556"/>
                          </a:lnTo>
                          <a:lnTo>
                            <a:pt x="28" y="556"/>
                          </a:lnTo>
                          <a:lnTo>
                            <a:pt x="32" y="554"/>
                          </a:lnTo>
                          <a:lnTo>
                            <a:pt x="32" y="546"/>
                          </a:lnTo>
                          <a:lnTo>
                            <a:pt x="28" y="548"/>
                          </a:lnTo>
                          <a:lnTo>
                            <a:pt x="20" y="550"/>
                          </a:lnTo>
                          <a:lnTo>
                            <a:pt x="18" y="544"/>
                          </a:lnTo>
                          <a:lnTo>
                            <a:pt x="18" y="536"/>
                          </a:lnTo>
                          <a:lnTo>
                            <a:pt x="24" y="534"/>
                          </a:lnTo>
                          <a:lnTo>
                            <a:pt x="24" y="530"/>
                          </a:lnTo>
                          <a:lnTo>
                            <a:pt x="16" y="530"/>
                          </a:lnTo>
                          <a:lnTo>
                            <a:pt x="0" y="530"/>
                          </a:lnTo>
                          <a:lnTo>
                            <a:pt x="6" y="522"/>
                          </a:lnTo>
                          <a:lnTo>
                            <a:pt x="10" y="514"/>
                          </a:lnTo>
                          <a:lnTo>
                            <a:pt x="16" y="506"/>
                          </a:lnTo>
                          <a:lnTo>
                            <a:pt x="22" y="502"/>
                          </a:lnTo>
                          <a:lnTo>
                            <a:pt x="24" y="506"/>
                          </a:lnTo>
                          <a:lnTo>
                            <a:pt x="28" y="518"/>
                          </a:lnTo>
                          <a:lnTo>
                            <a:pt x="36" y="508"/>
                          </a:lnTo>
                          <a:lnTo>
                            <a:pt x="42" y="494"/>
                          </a:lnTo>
                          <a:lnTo>
                            <a:pt x="40" y="484"/>
                          </a:lnTo>
                          <a:lnTo>
                            <a:pt x="38" y="472"/>
                          </a:lnTo>
                          <a:lnTo>
                            <a:pt x="44" y="462"/>
                          </a:lnTo>
                          <a:lnTo>
                            <a:pt x="42" y="452"/>
                          </a:lnTo>
                          <a:lnTo>
                            <a:pt x="44" y="446"/>
                          </a:lnTo>
                          <a:lnTo>
                            <a:pt x="46" y="440"/>
                          </a:lnTo>
                          <a:lnTo>
                            <a:pt x="46" y="428"/>
                          </a:lnTo>
                          <a:lnTo>
                            <a:pt x="40" y="426"/>
                          </a:lnTo>
                          <a:lnTo>
                            <a:pt x="36" y="428"/>
                          </a:lnTo>
                          <a:lnTo>
                            <a:pt x="34" y="438"/>
                          </a:lnTo>
                          <a:lnTo>
                            <a:pt x="32" y="444"/>
                          </a:lnTo>
                          <a:lnTo>
                            <a:pt x="32" y="456"/>
                          </a:lnTo>
                          <a:lnTo>
                            <a:pt x="28" y="462"/>
                          </a:lnTo>
                          <a:lnTo>
                            <a:pt x="22" y="458"/>
                          </a:lnTo>
                          <a:lnTo>
                            <a:pt x="22" y="450"/>
                          </a:lnTo>
                          <a:lnTo>
                            <a:pt x="22" y="438"/>
                          </a:lnTo>
                          <a:lnTo>
                            <a:pt x="26" y="430"/>
                          </a:lnTo>
                          <a:lnTo>
                            <a:pt x="28" y="426"/>
                          </a:lnTo>
                          <a:lnTo>
                            <a:pt x="28" y="416"/>
                          </a:lnTo>
                          <a:lnTo>
                            <a:pt x="30" y="402"/>
                          </a:lnTo>
                          <a:lnTo>
                            <a:pt x="32" y="394"/>
                          </a:lnTo>
                          <a:lnTo>
                            <a:pt x="40" y="386"/>
                          </a:lnTo>
                          <a:lnTo>
                            <a:pt x="36" y="376"/>
                          </a:lnTo>
                          <a:lnTo>
                            <a:pt x="34" y="366"/>
                          </a:lnTo>
                          <a:lnTo>
                            <a:pt x="34" y="358"/>
                          </a:lnTo>
                          <a:lnTo>
                            <a:pt x="32" y="346"/>
                          </a:lnTo>
                          <a:lnTo>
                            <a:pt x="38" y="346"/>
                          </a:lnTo>
                          <a:lnTo>
                            <a:pt x="42" y="332"/>
                          </a:lnTo>
                          <a:lnTo>
                            <a:pt x="48" y="320"/>
                          </a:lnTo>
                          <a:lnTo>
                            <a:pt x="52" y="308"/>
                          </a:lnTo>
                          <a:lnTo>
                            <a:pt x="58" y="292"/>
                          </a:lnTo>
                          <a:lnTo>
                            <a:pt x="60" y="278"/>
                          </a:lnTo>
                          <a:lnTo>
                            <a:pt x="64" y="270"/>
                          </a:lnTo>
                          <a:lnTo>
                            <a:pt x="62" y="232"/>
                          </a:lnTo>
                          <a:lnTo>
                            <a:pt x="62" y="220"/>
                          </a:lnTo>
                          <a:lnTo>
                            <a:pt x="70" y="214"/>
                          </a:lnTo>
                          <a:lnTo>
                            <a:pt x="70" y="206"/>
                          </a:lnTo>
                          <a:lnTo>
                            <a:pt x="66" y="200"/>
                          </a:lnTo>
                          <a:lnTo>
                            <a:pt x="70" y="194"/>
                          </a:lnTo>
                          <a:lnTo>
                            <a:pt x="74" y="174"/>
                          </a:lnTo>
                          <a:lnTo>
                            <a:pt x="80" y="144"/>
                          </a:lnTo>
                          <a:lnTo>
                            <a:pt x="82" y="98"/>
                          </a:lnTo>
                          <a:lnTo>
                            <a:pt x="88" y="52"/>
                          </a:lnTo>
                          <a:lnTo>
                            <a:pt x="86" y="28"/>
                          </a:lnTo>
                          <a:lnTo>
                            <a:pt x="84" y="18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20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1526" y="2485"/>
                      <a:ext cx="620" cy="638"/>
                    </a:xfrm>
                    <a:custGeom>
                      <a:avLst/>
                      <a:gdLst>
                        <a:gd name="T0" fmla="*/ 366 w 620"/>
                        <a:gd name="T1" fmla="*/ 36 h 638"/>
                        <a:gd name="T2" fmla="*/ 378 w 620"/>
                        <a:gd name="T3" fmla="*/ 70 h 638"/>
                        <a:gd name="T4" fmla="*/ 362 w 620"/>
                        <a:gd name="T5" fmla="*/ 100 h 638"/>
                        <a:gd name="T6" fmla="*/ 388 w 620"/>
                        <a:gd name="T7" fmla="*/ 78 h 638"/>
                        <a:gd name="T8" fmla="*/ 402 w 620"/>
                        <a:gd name="T9" fmla="*/ 98 h 638"/>
                        <a:gd name="T10" fmla="*/ 404 w 620"/>
                        <a:gd name="T11" fmla="*/ 108 h 638"/>
                        <a:gd name="T12" fmla="*/ 420 w 620"/>
                        <a:gd name="T13" fmla="*/ 92 h 638"/>
                        <a:gd name="T14" fmla="*/ 472 w 620"/>
                        <a:gd name="T15" fmla="*/ 114 h 638"/>
                        <a:gd name="T16" fmla="*/ 476 w 620"/>
                        <a:gd name="T17" fmla="*/ 126 h 638"/>
                        <a:gd name="T18" fmla="*/ 516 w 620"/>
                        <a:gd name="T19" fmla="*/ 130 h 638"/>
                        <a:gd name="T20" fmla="*/ 572 w 620"/>
                        <a:gd name="T21" fmla="*/ 152 h 638"/>
                        <a:gd name="T22" fmla="*/ 614 w 620"/>
                        <a:gd name="T23" fmla="*/ 174 h 638"/>
                        <a:gd name="T24" fmla="*/ 600 w 620"/>
                        <a:gd name="T25" fmla="*/ 246 h 638"/>
                        <a:gd name="T26" fmla="*/ 570 w 620"/>
                        <a:gd name="T27" fmla="*/ 286 h 638"/>
                        <a:gd name="T28" fmla="*/ 556 w 620"/>
                        <a:gd name="T29" fmla="*/ 322 h 638"/>
                        <a:gd name="T30" fmla="*/ 544 w 620"/>
                        <a:gd name="T31" fmla="*/ 392 h 638"/>
                        <a:gd name="T32" fmla="*/ 512 w 620"/>
                        <a:gd name="T33" fmla="*/ 446 h 638"/>
                        <a:gd name="T34" fmla="*/ 454 w 620"/>
                        <a:gd name="T35" fmla="*/ 468 h 638"/>
                        <a:gd name="T36" fmla="*/ 408 w 620"/>
                        <a:gd name="T37" fmla="*/ 494 h 638"/>
                        <a:gd name="T38" fmla="*/ 398 w 620"/>
                        <a:gd name="T39" fmla="*/ 550 h 638"/>
                        <a:gd name="T40" fmla="*/ 374 w 620"/>
                        <a:gd name="T41" fmla="*/ 588 h 638"/>
                        <a:gd name="T42" fmla="*/ 352 w 620"/>
                        <a:gd name="T43" fmla="*/ 606 h 638"/>
                        <a:gd name="T44" fmla="*/ 370 w 620"/>
                        <a:gd name="T45" fmla="*/ 584 h 638"/>
                        <a:gd name="T46" fmla="*/ 352 w 620"/>
                        <a:gd name="T47" fmla="*/ 596 h 638"/>
                        <a:gd name="T48" fmla="*/ 342 w 620"/>
                        <a:gd name="T49" fmla="*/ 622 h 638"/>
                        <a:gd name="T50" fmla="*/ 330 w 620"/>
                        <a:gd name="T51" fmla="*/ 622 h 638"/>
                        <a:gd name="T52" fmla="*/ 286 w 620"/>
                        <a:gd name="T53" fmla="*/ 590 h 638"/>
                        <a:gd name="T54" fmla="*/ 300 w 620"/>
                        <a:gd name="T55" fmla="*/ 540 h 638"/>
                        <a:gd name="T56" fmla="*/ 322 w 620"/>
                        <a:gd name="T57" fmla="*/ 502 h 638"/>
                        <a:gd name="T58" fmla="*/ 314 w 620"/>
                        <a:gd name="T59" fmla="*/ 474 h 638"/>
                        <a:gd name="T60" fmla="*/ 290 w 620"/>
                        <a:gd name="T61" fmla="*/ 446 h 638"/>
                        <a:gd name="T62" fmla="*/ 256 w 620"/>
                        <a:gd name="T63" fmla="*/ 414 h 638"/>
                        <a:gd name="T64" fmla="*/ 260 w 620"/>
                        <a:gd name="T65" fmla="*/ 376 h 638"/>
                        <a:gd name="T66" fmla="*/ 220 w 620"/>
                        <a:gd name="T67" fmla="*/ 342 h 638"/>
                        <a:gd name="T68" fmla="*/ 214 w 620"/>
                        <a:gd name="T69" fmla="*/ 302 h 638"/>
                        <a:gd name="T70" fmla="*/ 162 w 620"/>
                        <a:gd name="T71" fmla="*/ 282 h 638"/>
                        <a:gd name="T72" fmla="*/ 116 w 620"/>
                        <a:gd name="T73" fmla="*/ 244 h 638"/>
                        <a:gd name="T74" fmla="*/ 60 w 620"/>
                        <a:gd name="T75" fmla="*/ 256 h 638"/>
                        <a:gd name="T76" fmla="*/ 48 w 620"/>
                        <a:gd name="T77" fmla="*/ 238 h 638"/>
                        <a:gd name="T78" fmla="*/ 8 w 620"/>
                        <a:gd name="T79" fmla="*/ 222 h 638"/>
                        <a:gd name="T80" fmla="*/ 26 w 620"/>
                        <a:gd name="T81" fmla="*/ 160 h 638"/>
                        <a:gd name="T82" fmla="*/ 70 w 620"/>
                        <a:gd name="T83" fmla="*/ 120 h 638"/>
                        <a:gd name="T84" fmla="*/ 66 w 620"/>
                        <a:gd name="T85" fmla="*/ 72 h 638"/>
                        <a:gd name="T86" fmla="*/ 92 w 620"/>
                        <a:gd name="T87" fmla="*/ 56 h 638"/>
                        <a:gd name="T88" fmla="*/ 130 w 620"/>
                        <a:gd name="T89" fmla="*/ 72 h 638"/>
                        <a:gd name="T90" fmla="*/ 168 w 620"/>
                        <a:gd name="T91" fmla="*/ 44 h 638"/>
                        <a:gd name="T92" fmla="*/ 154 w 620"/>
                        <a:gd name="T93" fmla="*/ 18 h 638"/>
                        <a:gd name="T94" fmla="*/ 194 w 620"/>
                        <a:gd name="T95" fmla="*/ 18 h 638"/>
                        <a:gd name="T96" fmla="*/ 228 w 620"/>
                        <a:gd name="T97" fmla="*/ 22 h 638"/>
                        <a:gd name="T98" fmla="*/ 244 w 620"/>
                        <a:gd name="T99" fmla="*/ 64 h 638"/>
                        <a:gd name="T100" fmla="*/ 276 w 620"/>
                        <a:gd name="T101" fmla="*/ 54 h 638"/>
                        <a:gd name="T102" fmla="*/ 290 w 620"/>
                        <a:gd name="T103" fmla="*/ 44 h 638"/>
                        <a:gd name="T104" fmla="*/ 332 w 620"/>
                        <a:gd name="T105" fmla="*/ 48 h 63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620"/>
                        <a:gd name="T160" fmla="*/ 0 h 638"/>
                        <a:gd name="T161" fmla="*/ 620 w 620"/>
                        <a:gd name="T162" fmla="*/ 638 h 63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620" h="638">
                          <a:moveTo>
                            <a:pt x="356" y="18"/>
                          </a:moveTo>
                          <a:lnTo>
                            <a:pt x="362" y="20"/>
                          </a:lnTo>
                          <a:lnTo>
                            <a:pt x="366" y="24"/>
                          </a:lnTo>
                          <a:lnTo>
                            <a:pt x="364" y="28"/>
                          </a:lnTo>
                          <a:lnTo>
                            <a:pt x="366" y="36"/>
                          </a:lnTo>
                          <a:lnTo>
                            <a:pt x="368" y="44"/>
                          </a:lnTo>
                          <a:lnTo>
                            <a:pt x="376" y="54"/>
                          </a:lnTo>
                          <a:lnTo>
                            <a:pt x="382" y="60"/>
                          </a:lnTo>
                          <a:lnTo>
                            <a:pt x="382" y="68"/>
                          </a:lnTo>
                          <a:lnTo>
                            <a:pt x="378" y="70"/>
                          </a:lnTo>
                          <a:lnTo>
                            <a:pt x="370" y="76"/>
                          </a:lnTo>
                          <a:lnTo>
                            <a:pt x="362" y="84"/>
                          </a:lnTo>
                          <a:lnTo>
                            <a:pt x="360" y="88"/>
                          </a:lnTo>
                          <a:lnTo>
                            <a:pt x="360" y="96"/>
                          </a:lnTo>
                          <a:lnTo>
                            <a:pt x="362" y="100"/>
                          </a:lnTo>
                          <a:lnTo>
                            <a:pt x="368" y="98"/>
                          </a:lnTo>
                          <a:lnTo>
                            <a:pt x="372" y="92"/>
                          </a:lnTo>
                          <a:lnTo>
                            <a:pt x="372" y="82"/>
                          </a:lnTo>
                          <a:lnTo>
                            <a:pt x="380" y="78"/>
                          </a:lnTo>
                          <a:lnTo>
                            <a:pt x="388" y="78"/>
                          </a:lnTo>
                          <a:lnTo>
                            <a:pt x="392" y="82"/>
                          </a:lnTo>
                          <a:lnTo>
                            <a:pt x="400" y="84"/>
                          </a:lnTo>
                          <a:lnTo>
                            <a:pt x="404" y="88"/>
                          </a:lnTo>
                          <a:lnTo>
                            <a:pt x="404" y="92"/>
                          </a:lnTo>
                          <a:lnTo>
                            <a:pt x="402" y="98"/>
                          </a:lnTo>
                          <a:lnTo>
                            <a:pt x="398" y="102"/>
                          </a:lnTo>
                          <a:lnTo>
                            <a:pt x="392" y="108"/>
                          </a:lnTo>
                          <a:lnTo>
                            <a:pt x="392" y="116"/>
                          </a:lnTo>
                          <a:lnTo>
                            <a:pt x="396" y="116"/>
                          </a:lnTo>
                          <a:lnTo>
                            <a:pt x="404" y="108"/>
                          </a:lnTo>
                          <a:lnTo>
                            <a:pt x="406" y="108"/>
                          </a:lnTo>
                          <a:lnTo>
                            <a:pt x="408" y="104"/>
                          </a:lnTo>
                          <a:lnTo>
                            <a:pt x="410" y="98"/>
                          </a:lnTo>
                          <a:lnTo>
                            <a:pt x="414" y="94"/>
                          </a:lnTo>
                          <a:lnTo>
                            <a:pt x="420" y="92"/>
                          </a:lnTo>
                          <a:lnTo>
                            <a:pt x="426" y="94"/>
                          </a:lnTo>
                          <a:lnTo>
                            <a:pt x="440" y="98"/>
                          </a:lnTo>
                          <a:lnTo>
                            <a:pt x="448" y="104"/>
                          </a:lnTo>
                          <a:lnTo>
                            <a:pt x="462" y="110"/>
                          </a:lnTo>
                          <a:lnTo>
                            <a:pt x="472" y="114"/>
                          </a:lnTo>
                          <a:lnTo>
                            <a:pt x="472" y="120"/>
                          </a:lnTo>
                          <a:lnTo>
                            <a:pt x="468" y="126"/>
                          </a:lnTo>
                          <a:lnTo>
                            <a:pt x="466" y="134"/>
                          </a:lnTo>
                          <a:lnTo>
                            <a:pt x="468" y="134"/>
                          </a:lnTo>
                          <a:lnTo>
                            <a:pt x="476" y="126"/>
                          </a:lnTo>
                          <a:lnTo>
                            <a:pt x="482" y="124"/>
                          </a:lnTo>
                          <a:lnTo>
                            <a:pt x="488" y="122"/>
                          </a:lnTo>
                          <a:lnTo>
                            <a:pt x="496" y="124"/>
                          </a:lnTo>
                          <a:lnTo>
                            <a:pt x="506" y="128"/>
                          </a:lnTo>
                          <a:lnTo>
                            <a:pt x="516" y="130"/>
                          </a:lnTo>
                          <a:lnTo>
                            <a:pt x="528" y="130"/>
                          </a:lnTo>
                          <a:lnTo>
                            <a:pt x="538" y="132"/>
                          </a:lnTo>
                          <a:lnTo>
                            <a:pt x="548" y="134"/>
                          </a:lnTo>
                          <a:lnTo>
                            <a:pt x="560" y="142"/>
                          </a:lnTo>
                          <a:lnTo>
                            <a:pt x="572" y="152"/>
                          </a:lnTo>
                          <a:lnTo>
                            <a:pt x="582" y="160"/>
                          </a:lnTo>
                          <a:lnTo>
                            <a:pt x="592" y="166"/>
                          </a:lnTo>
                          <a:lnTo>
                            <a:pt x="602" y="164"/>
                          </a:lnTo>
                          <a:lnTo>
                            <a:pt x="610" y="164"/>
                          </a:lnTo>
                          <a:lnTo>
                            <a:pt x="614" y="174"/>
                          </a:lnTo>
                          <a:lnTo>
                            <a:pt x="620" y="190"/>
                          </a:lnTo>
                          <a:lnTo>
                            <a:pt x="620" y="206"/>
                          </a:lnTo>
                          <a:lnTo>
                            <a:pt x="618" y="224"/>
                          </a:lnTo>
                          <a:lnTo>
                            <a:pt x="608" y="236"/>
                          </a:lnTo>
                          <a:lnTo>
                            <a:pt x="600" y="246"/>
                          </a:lnTo>
                          <a:lnTo>
                            <a:pt x="580" y="264"/>
                          </a:lnTo>
                          <a:lnTo>
                            <a:pt x="580" y="272"/>
                          </a:lnTo>
                          <a:lnTo>
                            <a:pt x="578" y="278"/>
                          </a:lnTo>
                          <a:lnTo>
                            <a:pt x="574" y="282"/>
                          </a:lnTo>
                          <a:lnTo>
                            <a:pt x="570" y="286"/>
                          </a:lnTo>
                          <a:lnTo>
                            <a:pt x="562" y="290"/>
                          </a:lnTo>
                          <a:lnTo>
                            <a:pt x="556" y="294"/>
                          </a:lnTo>
                          <a:lnTo>
                            <a:pt x="554" y="302"/>
                          </a:lnTo>
                          <a:lnTo>
                            <a:pt x="554" y="310"/>
                          </a:lnTo>
                          <a:lnTo>
                            <a:pt x="556" y="322"/>
                          </a:lnTo>
                          <a:lnTo>
                            <a:pt x="556" y="338"/>
                          </a:lnTo>
                          <a:lnTo>
                            <a:pt x="554" y="350"/>
                          </a:lnTo>
                          <a:lnTo>
                            <a:pt x="552" y="366"/>
                          </a:lnTo>
                          <a:lnTo>
                            <a:pt x="548" y="376"/>
                          </a:lnTo>
                          <a:lnTo>
                            <a:pt x="544" y="392"/>
                          </a:lnTo>
                          <a:lnTo>
                            <a:pt x="536" y="408"/>
                          </a:lnTo>
                          <a:lnTo>
                            <a:pt x="528" y="420"/>
                          </a:lnTo>
                          <a:lnTo>
                            <a:pt x="524" y="434"/>
                          </a:lnTo>
                          <a:lnTo>
                            <a:pt x="518" y="440"/>
                          </a:lnTo>
                          <a:lnTo>
                            <a:pt x="512" y="446"/>
                          </a:lnTo>
                          <a:lnTo>
                            <a:pt x="508" y="452"/>
                          </a:lnTo>
                          <a:lnTo>
                            <a:pt x="494" y="456"/>
                          </a:lnTo>
                          <a:lnTo>
                            <a:pt x="482" y="456"/>
                          </a:lnTo>
                          <a:lnTo>
                            <a:pt x="464" y="458"/>
                          </a:lnTo>
                          <a:lnTo>
                            <a:pt x="454" y="468"/>
                          </a:lnTo>
                          <a:lnTo>
                            <a:pt x="446" y="472"/>
                          </a:lnTo>
                          <a:lnTo>
                            <a:pt x="438" y="472"/>
                          </a:lnTo>
                          <a:lnTo>
                            <a:pt x="430" y="480"/>
                          </a:lnTo>
                          <a:lnTo>
                            <a:pt x="418" y="484"/>
                          </a:lnTo>
                          <a:lnTo>
                            <a:pt x="408" y="494"/>
                          </a:lnTo>
                          <a:lnTo>
                            <a:pt x="404" y="502"/>
                          </a:lnTo>
                          <a:lnTo>
                            <a:pt x="402" y="516"/>
                          </a:lnTo>
                          <a:lnTo>
                            <a:pt x="402" y="526"/>
                          </a:lnTo>
                          <a:lnTo>
                            <a:pt x="404" y="542"/>
                          </a:lnTo>
                          <a:lnTo>
                            <a:pt x="398" y="550"/>
                          </a:lnTo>
                          <a:lnTo>
                            <a:pt x="390" y="560"/>
                          </a:lnTo>
                          <a:lnTo>
                            <a:pt x="384" y="566"/>
                          </a:lnTo>
                          <a:lnTo>
                            <a:pt x="380" y="574"/>
                          </a:lnTo>
                          <a:lnTo>
                            <a:pt x="376" y="584"/>
                          </a:lnTo>
                          <a:lnTo>
                            <a:pt x="374" y="588"/>
                          </a:lnTo>
                          <a:lnTo>
                            <a:pt x="370" y="592"/>
                          </a:lnTo>
                          <a:lnTo>
                            <a:pt x="366" y="600"/>
                          </a:lnTo>
                          <a:lnTo>
                            <a:pt x="360" y="604"/>
                          </a:lnTo>
                          <a:lnTo>
                            <a:pt x="352" y="610"/>
                          </a:lnTo>
                          <a:lnTo>
                            <a:pt x="352" y="606"/>
                          </a:lnTo>
                          <a:lnTo>
                            <a:pt x="352" y="604"/>
                          </a:lnTo>
                          <a:lnTo>
                            <a:pt x="356" y="600"/>
                          </a:lnTo>
                          <a:lnTo>
                            <a:pt x="360" y="596"/>
                          </a:lnTo>
                          <a:lnTo>
                            <a:pt x="366" y="590"/>
                          </a:lnTo>
                          <a:lnTo>
                            <a:pt x="370" y="584"/>
                          </a:lnTo>
                          <a:lnTo>
                            <a:pt x="368" y="580"/>
                          </a:lnTo>
                          <a:lnTo>
                            <a:pt x="364" y="582"/>
                          </a:lnTo>
                          <a:lnTo>
                            <a:pt x="360" y="586"/>
                          </a:lnTo>
                          <a:lnTo>
                            <a:pt x="356" y="592"/>
                          </a:lnTo>
                          <a:lnTo>
                            <a:pt x="352" y="596"/>
                          </a:lnTo>
                          <a:lnTo>
                            <a:pt x="348" y="600"/>
                          </a:lnTo>
                          <a:lnTo>
                            <a:pt x="348" y="606"/>
                          </a:lnTo>
                          <a:lnTo>
                            <a:pt x="346" y="612"/>
                          </a:lnTo>
                          <a:lnTo>
                            <a:pt x="344" y="618"/>
                          </a:lnTo>
                          <a:lnTo>
                            <a:pt x="342" y="622"/>
                          </a:lnTo>
                          <a:lnTo>
                            <a:pt x="336" y="630"/>
                          </a:lnTo>
                          <a:lnTo>
                            <a:pt x="332" y="638"/>
                          </a:lnTo>
                          <a:lnTo>
                            <a:pt x="328" y="634"/>
                          </a:lnTo>
                          <a:lnTo>
                            <a:pt x="328" y="628"/>
                          </a:lnTo>
                          <a:lnTo>
                            <a:pt x="330" y="622"/>
                          </a:lnTo>
                          <a:lnTo>
                            <a:pt x="326" y="614"/>
                          </a:lnTo>
                          <a:lnTo>
                            <a:pt x="320" y="610"/>
                          </a:lnTo>
                          <a:lnTo>
                            <a:pt x="308" y="600"/>
                          </a:lnTo>
                          <a:lnTo>
                            <a:pt x="294" y="592"/>
                          </a:lnTo>
                          <a:lnTo>
                            <a:pt x="286" y="590"/>
                          </a:lnTo>
                          <a:lnTo>
                            <a:pt x="278" y="580"/>
                          </a:lnTo>
                          <a:lnTo>
                            <a:pt x="268" y="572"/>
                          </a:lnTo>
                          <a:lnTo>
                            <a:pt x="270" y="568"/>
                          </a:lnTo>
                          <a:lnTo>
                            <a:pt x="276" y="564"/>
                          </a:lnTo>
                          <a:lnTo>
                            <a:pt x="300" y="540"/>
                          </a:lnTo>
                          <a:lnTo>
                            <a:pt x="308" y="534"/>
                          </a:lnTo>
                          <a:lnTo>
                            <a:pt x="316" y="530"/>
                          </a:lnTo>
                          <a:lnTo>
                            <a:pt x="320" y="524"/>
                          </a:lnTo>
                          <a:lnTo>
                            <a:pt x="324" y="512"/>
                          </a:lnTo>
                          <a:lnTo>
                            <a:pt x="322" y="502"/>
                          </a:lnTo>
                          <a:lnTo>
                            <a:pt x="318" y="498"/>
                          </a:lnTo>
                          <a:lnTo>
                            <a:pt x="308" y="496"/>
                          </a:lnTo>
                          <a:lnTo>
                            <a:pt x="308" y="490"/>
                          </a:lnTo>
                          <a:lnTo>
                            <a:pt x="312" y="482"/>
                          </a:lnTo>
                          <a:lnTo>
                            <a:pt x="314" y="474"/>
                          </a:lnTo>
                          <a:lnTo>
                            <a:pt x="308" y="472"/>
                          </a:lnTo>
                          <a:lnTo>
                            <a:pt x="300" y="474"/>
                          </a:lnTo>
                          <a:lnTo>
                            <a:pt x="292" y="466"/>
                          </a:lnTo>
                          <a:lnTo>
                            <a:pt x="288" y="456"/>
                          </a:lnTo>
                          <a:lnTo>
                            <a:pt x="290" y="446"/>
                          </a:lnTo>
                          <a:lnTo>
                            <a:pt x="284" y="442"/>
                          </a:lnTo>
                          <a:lnTo>
                            <a:pt x="274" y="440"/>
                          </a:lnTo>
                          <a:lnTo>
                            <a:pt x="266" y="442"/>
                          </a:lnTo>
                          <a:lnTo>
                            <a:pt x="256" y="442"/>
                          </a:lnTo>
                          <a:lnTo>
                            <a:pt x="256" y="414"/>
                          </a:lnTo>
                          <a:lnTo>
                            <a:pt x="252" y="406"/>
                          </a:lnTo>
                          <a:lnTo>
                            <a:pt x="256" y="402"/>
                          </a:lnTo>
                          <a:lnTo>
                            <a:pt x="252" y="396"/>
                          </a:lnTo>
                          <a:lnTo>
                            <a:pt x="260" y="382"/>
                          </a:lnTo>
                          <a:lnTo>
                            <a:pt x="260" y="376"/>
                          </a:lnTo>
                          <a:lnTo>
                            <a:pt x="258" y="366"/>
                          </a:lnTo>
                          <a:lnTo>
                            <a:pt x="248" y="362"/>
                          </a:lnTo>
                          <a:lnTo>
                            <a:pt x="246" y="350"/>
                          </a:lnTo>
                          <a:lnTo>
                            <a:pt x="248" y="342"/>
                          </a:lnTo>
                          <a:lnTo>
                            <a:pt x="220" y="342"/>
                          </a:lnTo>
                          <a:lnTo>
                            <a:pt x="218" y="330"/>
                          </a:lnTo>
                          <a:lnTo>
                            <a:pt x="218" y="326"/>
                          </a:lnTo>
                          <a:lnTo>
                            <a:pt x="220" y="322"/>
                          </a:lnTo>
                          <a:lnTo>
                            <a:pt x="218" y="314"/>
                          </a:lnTo>
                          <a:lnTo>
                            <a:pt x="214" y="302"/>
                          </a:lnTo>
                          <a:lnTo>
                            <a:pt x="196" y="298"/>
                          </a:lnTo>
                          <a:lnTo>
                            <a:pt x="184" y="292"/>
                          </a:lnTo>
                          <a:lnTo>
                            <a:pt x="176" y="290"/>
                          </a:lnTo>
                          <a:lnTo>
                            <a:pt x="172" y="284"/>
                          </a:lnTo>
                          <a:lnTo>
                            <a:pt x="162" y="282"/>
                          </a:lnTo>
                          <a:lnTo>
                            <a:pt x="152" y="280"/>
                          </a:lnTo>
                          <a:lnTo>
                            <a:pt x="140" y="268"/>
                          </a:lnTo>
                          <a:lnTo>
                            <a:pt x="138" y="240"/>
                          </a:lnTo>
                          <a:lnTo>
                            <a:pt x="126" y="240"/>
                          </a:lnTo>
                          <a:lnTo>
                            <a:pt x="116" y="244"/>
                          </a:lnTo>
                          <a:lnTo>
                            <a:pt x="114" y="244"/>
                          </a:lnTo>
                          <a:lnTo>
                            <a:pt x="106" y="250"/>
                          </a:lnTo>
                          <a:lnTo>
                            <a:pt x="92" y="256"/>
                          </a:lnTo>
                          <a:lnTo>
                            <a:pt x="72" y="258"/>
                          </a:lnTo>
                          <a:lnTo>
                            <a:pt x="60" y="256"/>
                          </a:lnTo>
                          <a:lnTo>
                            <a:pt x="54" y="256"/>
                          </a:lnTo>
                          <a:lnTo>
                            <a:pt x="52" y="250"/>
                          </a:lnTo>
                          <a:lnTo>
                            <a:pt x="56" y="238"/>
                          </a:lnTo>
                          <a:lnTo>
                            <a:pt x="54" y="232"/>
                          </a:lnTo>
                          <a:lnTo>
                            <a:pt x="48" y="238"/>
                          </a:lnTo>
                          <a:lnTo>
                            <a:pt x="38" y="242"/>
                          </a:lnTo>
                          <a:lnTo>
                            <a:pt x="36" y="244"/>
                          </a:lnTo>
                          <a:lnTo>
                            <a:pt x="28" y="242"/>
                          </a:lnTo>
                          <a:lnTo>
                            <a:pt x="18" y="232"/>
                          </a:lnTo>
                          <a:lnTo>
                            <a:pt x="8" y="222"/>
                          </a:lnTo>
                          <a:lnTo>
                            <a:pt x="0" y="200"/>
                          </a:lnTo>
                          <a:lnTo>
                            <a:pt x="8" y="188"/>
                          </a:lnTo>
                          <a:lnTo>
                            <a:pt x="14" y="182"/>
                          </a:lnTo>
                          <a:lnTo>
                            <a:pt x="16" y="172"/>
                          </a:lnTo>
                          <a:lnTo>
                            <a:pt x="26" y="160"/>
                          </a:lnTo>
                          <a:lnTo>
                            <a:pt x="40" y="154"/>
                          </a:lnTo>
                          <a:lnTo>
                            <a:pt x="62" y="152"/>
                          </a:lnTo>
                          <a:lnTo>
                            <a:pt x="68" y="138"/>
                          </a:lnTo>
                          <a:lnTo>
                            <a:pt x="68" y="126"/>
                          </a:lnTo>
                          <a:lnTo>
                            <a:pt x="70" y="120"/>
                          </a:lnTo>
                          <a:lnTo>
                            <a:pt x="72" y="106"/>
                          </a:lnTo>
                          <a:lnTo>
                            <a:pt x="70" y="94"/>
                          </a:lnTo>
                          <a:lnTo>
                            <a:pt x="64" y="86"/>
                          </a:lnTo>
                          <a:lnTo>
                            <a:pt x="64" y="74"/>
                          </a:lnTo>
                          <a:lnTo>
                            <a:pt x="66" y="72"/>
                          </a:lnTo>
                          <a:lnTo>
                            <a:pt x="76" y="74"/>
                          </a:lnTo>
                          <a:lnTo>
                            <a:pt x="76" y="68"/>
                          </a:lnTo>
                          <a:lnTo>
                            <a:pt x="64" y="64"/>
                          </a:lnTo>
                          <a:lnTo>
                            <a:pt x="64" y="58"/>
                          </a:lnTo>
                          <a:lnTo>
                            <a:pt x="92" y="56"/>
                          </a:lnTo>
                          <a:lnTo>
                            <a:pt x="102" y="54"/>
                          </a:lnTo>
                          <a:lnTo>
                            <a:pt x="108" y="56"/>
                          </a:lnTo>
                          <a:lnTo>
                            <a:pt x="112" y="62"/>
                          </a:lnTo>
                          <a:lnTo>
                            <a:pt x="120" y="70"/>
                          </a:lnTo>
                          <a:lnTo>
                            <a:pt x="130" y="72"/>
                          </a:lnTo>
                          <a:lnTo>
                            <a:pt x="144" y="68"/>
                          </a:lnTo>
                          <a:lnTo>
                            <a:pt x="150" y="62"/>
                          </a:lnTo>
                          <a:lnTo>
                            <a:pt x="156" y="56"/>
                          </a:lnTo>
                          <a:lnTo>
                            <a:pt x="168" y="52"/>
                          </a:lnTo>
                          <a:lnTo>
                            <a:pt x="168" y="44"/>
                          </a:lnTo>
                          <a:lnTo>
                            <a:pt x="162" y="44"/>
                          </a:lnTo>
                          <a:lnTo>
                            <a:pt x="156" y="36"/>
                          </a:lnTo>
                          <a:lnTo>
                            <a:pt x="154" y="26"/>
                          </a:lnTo>
                          <a:lnTo>
                            <a:pt x="148" y="20"/>
                          </a:lnTo>
                          <a:lnTo>
                            <a:pt x="154" y="18"/>
                          </a:lnTo>
                          <a:lnTo>
                            <a:pt x="162" y="22"/>
                          </a:lnTo>
                          <a:lnTo>
                            <a:pt x="174" y="22"/>
                          </a:lnTo>
                          <a:lnTo>
                            <a:pt x="178" y="24"/>
                          </a:lnTo>
                          <a:lnTo>
                            <a:pt x="184" y="20"/>
                          </a:lnTo>
                          <a:lnTo>
                            <a:pt x="194" y="18"/>
                          </a:lnTo>
                          <a:lnTo>
                            <a:pt x="206" y="14"/>
                          </a:lnTo>
                          <a:lnTo>
                            <a:pt x="210" y="4"/>
                          </a:lnTo>
                          <a:lnTo>
                            <a:pt x="208" y="0"/>
                          </a:lnTo>
                          <a:lnTo>
                            <a:pt x="220" y="0"/>
                          </a:lnTo>
                          <a:lnTo>
                            <a:pt x="228" y="22"/>
                          </a:lnTo>
                          <a:lnTo>
                            <a:pt x="222" y="28"/>
                          </a:lnTo>
                          <a:lnTo>
                            <a:pt x="222" y="48"/>
                          </a:lnTo>
                          <a:lnTo>
                            <a:pt x="228" y="56"/>
                          </a:lnTo>
                          <a:lnTo>
                            <a:pt x="236" y="64"/>
                          </a:lnTo>
                          <a:lnTo>
                            <a:pt x="244" y="64"/>
                          </a:lnTo>
                          <a:lnTo>
                            <a:pt x="254" y="62"/>
                          </a:lnTo>
                          <a:lnTo>
                            <a:pt x="260" y="58"/>
                          </a:lnTo>
                          <a:lnTo>
                            <a:pt x="268" y="54"/>
                          </a:lnTo>
                          <a:lnTo>
                            <a:pt x="272" y="50"/>
                          </a:lnTo>
                          <a:lnTo>
                            <a:pt x="276" y="54"/>
                          </a:lnTo>
                          <a:lnTo>
                            <a:pt x="282" y="54"/>
                          </a:lnTo>
                          <a:lnTo>
                            <a:pt x="284" y="54"/>
                          </a:lnTo>
                          <a:lnTo>
                            <a:pt x="286" y="48"/>
                          </a:lnTo>
                          <a:lnTo>
                            <a:pt x="286" y="44"/>
                          </a:lnTo>
                          <a:lnTo>
                            <a:pt x="290" y="44"/>
                          </a:lnTo>
                          <a:lnTo>
                            <a:pt x="300" y="46"/>
                          </a:lnTo>
                          <a:lnTo>
                            <a:pt x="310" y="50"/>
                          </a:lnTo>
                          <a:lnTo>
                            <a:pt x="316" y="50"/>
                          </a:lnTo>
                          <a:lnTo>
                            <a:pt x="322" y="46"/>
                          </a:lnTo>
                          <a:lnTo>
                            <a:pt x="332" y="48"/>
                          </a:lnTo>
                          <a:lnTo>
                            <a:pt x="338" y="52"/>
                          </a:lnTo>
                          <a:lnTo>
                            <a:pt x="350" y="24"/>
                          </a:lnTo>
                          <a:lnTo>
                            <a:pt x="356" y="18"/>
                          </a:ln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8001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dirty="0"/>
                    </a:p>
                  </p:txBody>
                </p:sp>
              </p:grpSp>
            </p:grpSp>
            <p:sp>
              <p:nvSpPr>
                <p:cNvPr id="99" name="Arc 98"/>
                <p:cNvSpPr/>
                <p:nvPr/>
              </p:nvSpPr>
              <p:spPr bwMode="auto">
                <a:xfrm rot="11239411">
                  <a:off x="1586332" y="2168316"/>
                  <a:ext cx="2118928" cy="2365956"/>
                </a:xfrm>
                <a:prstGeom prst="arc">
                  <a:avLst>
                    <a:gd name="adj1" fmla="val 15940685"/>
                    <a:gd name="adj2" fmla="val 2930022"/>
                  </a:avLst>
                </a:prstGeom>
                <a:solidFill>
                  <a:schemeClr val="tx2">
                    <a:lumMod val="75000"/>
                    <a:lumOff val="25000"/>
                    <a:alpha val="18000"/>
                  </a:schemeClr>
                </a:solidFill>
                <a:ln w="3175">
                  <a:noFill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00" name="Arc 99"/>
                <p:cNvSpPr/>
                <p:nvPr/>
              </p:nvSpPr>
              <p:spPr bwMode="auto">
                <a:xfrm rot="11157398">
                  <a:off x="2201544" y="2918420"/>
                  <a:ext cx="892862" cy="841537"/>
                </a:xfrm>
                <a:prstGeom prst="arc">
                  <a:avLst>
                    <a:gd name="adj1" fmla="val 15984489"/>
                    <a:gd name="adj2" fmla="val 2886578"/>
                  </a:avLst>
                </a:prstGeom>
                <a:solidFill>
                  <a:schemeClr val="accent1">
                    <a:lumMod val="25000"/>
                    <a:alpha val="18000"/>
                  </a:schemeClr>
                </a:solidFill>
                <a:ln w="3175">
                  <a:noFill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grpSp>
              <p:nvGrpSpPr>
                <p:cNvPr id="8" name="Group 200"/>
                <p:cNvGrpSpPr/>
                <p:nvPr/>
              </p:nvGrpSpPr>
              <p:grpSpPr>
                <a:xfrm rot="3579130">
                  <a:off x="2389477" y="3161959"/>
                  <a:ext cx="490172" cy="343927"/>
                  <a:chOff x="2030094" y="3628831"/>
                  <a:chExt cx="812800" cy="636589"/>
                </a:xfrm>
              </p:grpSpPr>
              <p:sp>
                <p:nvSpPr>
                  <p:cNvPr id="102" name="Donut 101"/>
                  <p:cNvSpPr/>
                  <p:nvPr/>
                </p:nvSpPr>
                <p:spPr bwMode="auto">
                  <a:xfrm>
                    <a:off x="2261278" y="3825688"/>
                    <a:ext cx="357188" cy="246063"/>
                  </a:xfrm>
                  <a:prstGeom prst="donut">
                    <a:avLst>
                      <a:gd name="adj" fmla="val 4368"/>
                    </a:avLst>
                  </a:prstGeom>
                  <a:solidFill>
                    <a:schemeClr val="accent1">
                      <a:lumMod val="25000"/>
                      <a:alpha val="31000"/>
                    </a:schemeClr>
                  </a:solidFill>
                  <a:ln w="3175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Arial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03" name="Donut 102"/>
                  <p:cNvSpPr/>
                  <p:nvPr/>
                </p:nvSpPr>
                <p:spPr bwMode="auto">
                  <a:xfrm>
                    <a:off x="2161266" y="3732026"/>
                    <a:ext cx="565150" cy="436562"/>
                  </a:xfrm>
                  <a:prstGeom prst="donut">
                    <a:avLst>
                      <a:gd name="adj" fmla="val 3242"/>
                    </a:avLst>
                  </a:prstGeom>
                  <a:solidFill>
                    <a:schemeClr val="accent1">
                      <a:lumMod val="25000"/>
                      <a:alpha val="31000"/>
                    </a:schemeClr>
                  </a:solidFill>
                  <a:ln w="3175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Arial" charset="0"/>
                      <a:ea typeface="ＭＳ Ｐゴシック" charset="0"/>
                      <a:cs typeface="Arial" charset="0"/>
                    </a:endParaRPr>
                  </a:p>
                </p:txBody>
              </p:sp>
              <p:sp>
                <p:nvSpPr>
                  <p:cNvPr id="104" name="Donut 103"/>
                  <p:cNvSpPr/>
                  <p:nvPr/>
                </p:nvSpPr>
                <p:spPr bwMode="auto">
                  <a:xfrm>
                    <a:off x="2030094" y="3628831"/>
                    <a:ext cx="812800" cy="636589"/>
                  </a:xfrm>
                  <a:prstGeom prst="donut">
                    <a:avLst>
                      <a:gd name="adj" fmla="val 2535"/>
                    </a:avLst>
                  </a:prstGeom>
                  <a:solidFill>
                    <a:schemeClr val="accent1">
                      <a:lumMod val="25000"/>
                      <a:alpha val="31000"/>
                    </a:schemeClr>
                  </a:solidFill>
                  <a:ln w="3175">
                    <a:noFill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Arial" charset="0"/>
                      <a:ea typeface="ＭＳ Ｐゴシック" charset="0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84" name="Rectangle 83"/>
              <p:cNvSpPr/>
              <p:nvPr/>
            </p:nvSpPr>
            <p:spPr>
              <a:xfrm>
                <a:off x="1609609" y="4554644"/>
                <a:ext cx="2239974" cy="735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5400000">
                <a:off x="2916084" y="3179339"/>
                <a:ext cx="2110800" cy="68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895233" y="2313119"/>
                <a:ext cx="1372804" cy="171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 rot="15157542">
                <a:off x="2445973" y="3310457"/>
                <a:ext cx="45719" cy="14684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 rot="15157542">
                <a:off x="1653925" y="4059225"/>
                <a:ext cx="45719" cy="14684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 rot="13996525">
                <a:off x="2343259" y="3590056"/>
                <a:ext cx="45719" cy="14684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 rot="17659603">
                <a:off x="1717358" y="3274293"/>
                <a:ext cx="45719" cy="14684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 rot="11566213" flipH="1">
                <a:off x="2663350" y="3977675"/>
                <a:ext cx="45719" cy="17145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 rot="15157542">
                <a:off x="1292683" y="3799050"/>
                <a:ext cx="45719" cy="12863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 rot="17163186">
                <a:off x="2252918" y="3294991"/>
                <a:ext cx="45719" cy="146845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 rot="1568057" flipH="1">
                <a:off x="2446675" y="2828252"/>
                <a:ext cx="45719" cy="12801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 rot="15157542">
                <a:off x="2517517" y="3404327"/>
                <a:ext cx="45719" cy="12863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bIns="0"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22"/>
            <p:cNvGrpSpPr/>
            <p:nvPr/>
          </p:nvGrpSpPr>
          <p:grpSpPr>
            <a:xfrm>
              <a:off x="3366352" y="3512016"/>
              <a:ext cx="2540000" cy="2066925"/>
              <a:chOff x="3366352" y="3512016"/>
              <a:chExt cx="2540000" cy="2066925"/>
            </a:xfrm>
          </p:grpSpPr>
          <p:sp>
            <p:nvSpPr>
              <p:cNvPr id="38" name="Rectangle 7"/>
              <p:cNvSpPr>
                <a:spLocks noChangeArrowheads="1"/>
              </p:cNvSpPr>
              <p:nvPr/>
            </p:nvSpPr>
            <p:spPr bwMode="auto">
              <a:xfrm>
                <a:off x="3366352" y="3512016"/>
                <a:ext cx="2540000" cy="2066925"/>
              </a:xfrm>
              <a:prstGeom prst="rect">
                <a:avLst/>
              </a:prstGeom>
              <a:solidFill>
                <a:srgbClr val="FF680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600" dirty="0">
                  <a:solidFill>
                    <a:srgbClr val="15AACE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40" name="Text Box 8"/>
              <p:cNvSpPr txBox="1">
                <a:spLocks noChangeArrowheads="1"/>
              </p:cNvSpPr>
              <p:nvPr/>
            </p:nvSpPr>
            <p:spPr bwMode="auto">
              <a:xfrm>
                <a:off x="3710550" y="3550704"/>
                <a:ext cx="2056186" cy="181588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s-PE" sz="2800" dirty="0" smtClean="0">
                    <a:latin typeface="Verdana"/>
                    <a:cs typeface="Verdana"/>
                  </a:rPr>
                  <a:t>Inversión de </a:t>
                </a:r>
                <a:r>
                  <a:rPr lang="es-PE" sz="2800" b="1" dirty="0" smtClean="0">
                    <a:latin typeface="Verdana"/>
                    <a:cs typeface="Verdana"/>
                  </a:rPr>
                  <a:t>US$ 750</a:t>
                </a:r>
                <a:r>
                  <a:rPr lang="es-PE" sz="2800" dirty="0" smtClean="0">
                    <a:latin typeface="Verdana"/>
                    <a:cs typeface="Verdana"/>
                  </a:rPr>
                  <a:t> millones</a:t>
                </a:r>
              </a:p>
              <a:p>
                <a:pPr>
                  <a:lnSpc>
                    <a:spcPct val="150000"/>
                  </a:lnSpc>
                </a:pPr>
                <a:r>
                  <a:rPr lang="es-PE" sz="2800" dirty="0" smtClean="0">
                    <a:latin typeface="Verdana"/>
                    <a:cs typeface="Verdana"/>
                  </a:rPr>
                  <a:t>en </a:t>
                </a:r>
                <a:r>
                  <a:rPr lang="es-PE" sz="2800" b="1" dirty="0" smtClean="0">
                    <a:latin typeface="Verdana"/>
                    <a:cs typeface="Verdana"/>
                  </a:rPr>
                  <a:t>10 años</a:t>
                </a:r>
                <a:endParaRPr lang="es-PE" sz="2800" b="1" dirty="0">
                  <a:latin typeface="Verdana"/>
                  <a:cs typeface="Verdana"/>
                </a:endParaRPr>
              </a:p>
            </p:txBody>
          </p:sp>
        </p:grpSp>
        <p:grpSp>
          <p:nvGrpSpPr>
            <p:cNvPr id="10" name="Group 123"/>
            <p:cNvGrpSpPr/>
            <p:nvPr/>
          </p:nvGrpSpPr>
          <p:grpSpPr>
            <a:xfrm>
              <a:off x="809165" y="1297843"/>
              <a:ext cx="2505949" cy="2139562"/>
              <a:chOff x="809165" y="1297843"/>
              <a:chExt cx="2505949" cy="2139562"/>
            </a:xfrm>
          </p:grpSpPr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809165" y="1353677"/>
                <a:ext cx="2505949" cy="2083728"/>
              </a:xfrm>
              <a:prstGeom prst="rect">
                <a:avLst/>
              </a:prstGeom>
              <a:solidFill>
                <a:srgbClr val="FF680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600" dirty="0">
                  <a:solidFill>
                    <a:srgbClr val="15AACE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41" name="Text Box 10"/>
              <p:cNvSpPr txBox="1">
                <a:spLocks noChangeArrowheads="1"/>
              </p:cNvSpPr>
              <p:nvPr/>
            </p:nvSpPr>
            <p:spPr bwMode="auto">
              <a:xfrm>
                <a:off x="837959" y="1297843"/>
                <a:ext cx="2442080" cy="204158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anchor="t">
                <a:spAutoFit/>
              </a:bodyPr>
              <a:lstStyle>
                <a:lvl1pPr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-25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s-PE" sz="2000" b="1" dirty="0" smtClean="0">
                    <a:latin typeface="Verdana"/>
                    <a:cs typeface="Verdana"/>
                  </a:rPr>
                  <a:t>Beneficios Directos:</a:t>
                </a:r>
                <a:endParaRPr lang="es-PE" sz="2000" b="1" baseline="0" dirty="0" smtClean="0">
                  <a:latin typeface="Verdana"/>
                  <a:cs typeface="Verdan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s-PE" sz="2000" b="1" dirty="0" smtClean="0">
                    <a:latin typeface="Verdana"/>
                    <a:cs typeface="Verdana"/>
                  </a:rPr>
                  <a:t>ENAPU	</a:t>
                </a:r>
                <a:r>
                  <a:rPr lang="es-PE" sz="2000" b="1" baseline="0" dirty="0" smtClean="0">
                    <a:latin typeface="Verdana"/>
                    <a:cs typeface="Verdana"/>
                  </a:rPr>
                  <a:t> </a:t>
                </a:r>
                <a:r>
                  <a:rPr lang="es-PE" sz="2000" b="1" dirty="0" smtClean="0">
                    <a:latin typeface="Verdana"/>
                    <a:cs typeface="Verdana"/>
                  </a:rPr>
                  <a:t>17% </a:t>
                </a:r>
                <a:r>
                  <a:rPr lang="es-PE" sz="1900" b="1" dirty="0" smtClean="0">
                    <a:latin typeface="Verdana"/>
                    <a:cs typeface="Verdana"/>
                  </a:rPr>
                  <a:t>EBIT</a:t>
                </a:r>
                <a:endParaRPr lang="es-PE" sz="1900" b="1" baseline="0" dirty="0" smtClean="0">
                  <a:latin typeface="Verdana"/>
                  <a:cs typeface="Verdan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s-PE" sz="2000" b="1" dirty="0" smtClean="0">
                    <a:latin typeface="Verdana"/>
                    <a:cs typeface="Verdana"/>
                  </a:rPr>
                  <a:t>APN		    3% </a:t>
                </a:r>
                <a:r>
                  <a:rPr lang="es-PE" sz="1600" b="1" dirty="0" smtClean="0">
                    <a:latin typeface="Verdana"/>
                    <a:cs typeface="Verdana"/>
                  </a:rPr>
                  <a:t>Ingresos</a:t>
                </a:r>
                <a:endParaRPr lang="es-PE" sz="2000" b="1" dirty="0" smtClean="0">
                  <a:latin typeface="Verdana"/>
                  <a:cs typeface="Verdan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s-PE" sz="2000" b="1" dirty="0" smtClean="0">
                    <a:latin typeface="Verdana"/>
                    <a:cs typeface="Verdana"/>
                  </a:rPr>
                  <a:t>OSITRAN	    1% </a:t>
                </a:r>
                <a:r>
                  <a:rPr lang="es-PE" sz="1600" b="1" dirty="0" smtClean="0">
                    <a:latin typeface="Verdana"/>
                    <a:cs typeface="Verdana"/>
                  </a:rPr>
                  <a:t>Ingresos</a:t>
                </a:r>
              </a:p>
              <a:p>
                <a:r>
                  <a:rPr lang="es-PE" sz="2000" b="1" dirty="0" smtClean="0">
                    <a:latin typeface="Verdana"/>
                    <a:cs typeface="Verdana"/>
                  </a:rPr>
                  <a:t>Impuesto  30%  </a:t>
                </a:r>
              </a:p>
              <a:p>
                <a:r>
                  <a:rPr lang="es-PE" sz="2000" b="1" dirty="0" smtClean="0">
                    <a:latin typeface="Verdana"/>
                    <a:cs typeface="Verdana"/>
                  </a:rPr>
                  <a:t> a la renta</a:t>
                </a:r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5851475" y="1597398"/>
            <a:ext cx="2434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smtClean="0"/>
              <a:t>Contribución Social</a:t>
            </a:r>
            <a:endParaRPr lang="es-PE" sz="1400" b="1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713201" y="520264"/>
            <a:ext cx="7772400" cy="4572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¿Cómo se beneficia el Perú con esta concesión?</a:t>
            </a:r>
            <a:endParaRPr kumimoji="0" lang="es-PE" sz="2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2441" y="5314881"/>
            <a:ext cx="250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Mayor oportunidades de negocios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37187" y="5497952"/>
            <a:ext cx="2464143" cy="276999"/>
          </a:xfrm>
          <a:prstGeom prst="rect">
            <a:avLst/>
          </a:prstGeom>
          <a:solidFill>
            <a:srgbClr val="FFFBFB">
              <a:alpha val="69000"/>
            </a:srgbClr>
          </a:solidFill>
        </p:spPr>
        <p:txBody>
          <a:bodyPr wrap="square" rtlCol="0">
            <a:spAutoFit/>
          </a:bodyPr>
          <a:lstStyle/>
          <a:p>
            <a:r>
              <a:rPr lang="es-PE" sz="1200" b="1" dirty="0" smtClean="0">
                <a:solidFill>
                  <a:sysClr val="windowText" lastClr="000000"/>
                </a:solidFill>
              </a:rPr>
              <a:t>Nuevos tipos de trabajos</a:t>
            </a:r>
            <a:endParaRPr lang="en-US" sz="12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Lige forbindelse 20"/>
          <p:cNvCxnSpPr/>
          <p:nvPr/>
        </p:nvCxnSpPr>
        <p:spPr bwMode="auto">
          <a:xfrm>
            <a:off x="139348" y="4133600"/>
            <a:ext cx="2937778" cy="1588"/>
          </a:xfrm>
          <a:prstGeom prst="line">
            <a:avLst/>
          </a:prstGeom>
          <a:ln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0"/>
          <p:cNvCxnSpPr/>
          <p:nvPr/>
        </p:nvCxnSpPr>
        <p:spPr bwMode="auto">
          <a:xfrm rot="5400000">
            <a:off x="3907060" y="3944487"/>
            <a:ext cx="4390247" cy="1"/>
          </a:xfrm>
          <a:prstGeom prst="line">
            <a:avLst/>
          </a:prstGeom>
          <a:ln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forbindelse 20"/>
          <p:cNvCxnSpPr/>
          <p:nvPr/>
        </p:nvCxnSpPr>
        <p:spPr bwMode="auto">
          <a:xfrm>
            <a:off x="6192092" y="4135188"/>
            <a:ext cx="2607098" cy="1588"/>
          </a:xfrm>
          <a:prstGeom prst="line">
            <a:avLst/>
          </a:prstGeom>
          <a:ln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 Título"/>
          <p:cNvSpPr txBox="1">
            <a:spLocks/>
          </p:cNvSpPr>
          <p:nvPr/>
        </p:nvSpPr>
        <p:spPr>
          <a:xfrm>
            <a:off x="663918" y="420249"/>
            <a:ext cx="6842351" cy="42591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j-ea"/>
                <a:cs typeface="Calibri"/>
              </a:rPr>
              <a:t>Responsabilidad</a:t>
            </a:r>
            <a:r>
              <a:rPr kumimoji="0" lang="es-PE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j-ea"/>
                <a:cs typeface="Calibri"/>
              </a:rPr>
              <a:t> Social Corporativa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400" baseline="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Franklin Gothic Book" pitchFamily="34" charset="0"/>
                <a:ea typeface="+mj-ea"/>
                <a:cs typeface="Calibri"/>
              </a:rPr>
              <a:t>Actividades</a:t>
            </a:r>
            <a:r>
              <a:rPr lang="es-PE" sz="24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Franklin Gothic Book" pitchFamily="34" charset="0"/>
                <a:ea typeface="+mj-ea"/>
                <a:cs typeface="Calibri"/>
              </a:rPr>
              <a:t> </a:t>
            </a:r>
            <a:r>
              <a:rPr lang="es-PE" sz="2400" baseline="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Franklin Gothic Book" pitchFamily="34" charset="0"/>
                <a:ea typeface="+mj-ea"/>
                <a:cs typeface="Calibri"/>
              </a:rPr>
              <a:t>2012</a:t>
            </a:r>
            <a:endParaRPr kumimoji="0" lang="es-PE" sz="24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  <a:lumOff val="25000"/>
                </a:schemeClr>
              </a:solidFill>
              <a:effectLst/>
              <a:uLnTx/>
              <a:uFillTx/>
              <a:latin typeface="Franklin Gothic Book" pitchFamily="34" charset="0"/>
              <a:ea typeface="+mj-ea"/>
              <a:cs typeface="Calibri"/>
            </a:endParaRPr>
          </a:p>
        </p:txBody>
      </p:sp>
      <p:pic>
        <p:nvPicPr>
          <p:cNvPr id="25" name="Picture 4" descr="C:\Documents and Settings\BVV006\My Documents\APMTC\PIC\Entrega de computadoras - María Reiche - 22 marzo 2012\Entrega de equipos colegio del Callao.JPG"/>
          <p:cNvPicPr>
            <a:picLocks noChangeAspect="1" noChangeArrowheads="1"/>
          </p:cNvPicPr>
          <p:nvPr/>
        </p:nvPicPr>
        <p:blipFill>
          <a:blip r:embed="rId4" cstate="email"/>
          <a:srcRect t="16729"/>
          <a:stretch>
            <a:fillRect/>
          </a:stretch>
        </p:blipFill>
        <p:spPr bwMode="auto">
          <a:xfrm>
            <a:off x="6273980" y="4341473"/>
            <a:ext cx="2470618" cy="16874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4" name="Picture 9" descr="C:\Documents and Settings\BVV006\My Documents\APMTC\PIC\Convenio con Universidad Nacional del Callao\Firma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1151" y="4341473"/>
            <a:ext cx="2614521" cy="17788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351151" y="1505746"/>
            <a:ext cx="2555632" cy="25468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buClr>
                <a:schemeClr val="accent2">
                  <a:lumMod val="75000"/>
                  <a:lumOff val="25000"/>
                </a:schemeClr>
              </a:buClr>
              <a:buFont typeface="Wingdings" pitchFamily="2" charset="2"/>
              <a:buChar char="ü"/>
            </a:pPr>
            <a:r>
              <a:rPr lang="es-PE" sz="1450" dirty="0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 Visita de </a:t>
            </a:r>
            <a:r>
              <a:rPr lang="es-PE" sz="1450" dirty="0" err="1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Annette</a:t>
            </a:r>
            <a:r>
              <a:rPr lang="es-PE" sz="1450" dirty="0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 </a:t>
            </a:r>
            <a:r>
              <a:rPr lang="es-PE" sz="1450" dirty="0" err="1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Stube</a:t>
            </a:r>
            <a:r>
              <a:rPr lang="es-PE" sz="1450" dirty="0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, Gerente de Responsabilidad Social Corporativa para APM Terminals Global, durante el programa de nutrición en Puerto Nuevo</a:t>
            </a:r>
          </a:p>
          <a:p>
            <a:pPr algn="just">
              <a:buClr>
                <a:schemeClr val="accent2">
                  <a:lumMod val="75000"/>
                  <a:lumOff val="25000"/>
                </a:schemeClr>
              </a:buClr>
              <a:buFont typeface="Wingdings" pitchFamily="2" charset="2"/>
              <a:buChar char="ü"/>
            </a:pPr>
            <a:endParaRPr lang="es-PE" sz="1450" dirty="0" smtClean="0">
              <a:solidFill>
                <a:schemeClr val="accent5">
                  <a:lumMod val="75000"/>
                </a:schemeClr>
              </a:solidFill>
              <a:latin typeface="Franklin Gothic Book" pitchFamily="34" charset="0"/>
            </a:endParaRPr>
          </a:p>
          <a:p>
            <a:pPr algn="just">
              <a:buClr>
                <a:schemeClr val="accent2">
                  <a:lumMod val="75000"/>
                  <a:lumOff val="25000"/>
                </a:schemeClr>
              </a:buClr>
              <a:buFont typeface="Wingdings" pitchFamily="2" charset="2"/>
              <a:buChar char="ü"/>
            </a:pPr>
            <a:r>
              <a:rPr lang="es-PE" sz="1450" dirty="0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 Convenio con la Universidad Nacional del Callao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37791" y="1408747"/>
            <a:ext cx="2791548" cy="25468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buClr>
                <a:srgbClr val="0070C0"/>
              </a:buClr>
              <a:buFont typeface="Wingdings" pitchFamily="2" charset="2"/>
              <a:buChar char="ü"/>
            </a:pPr>
            <a:endParaRPr lang="es-PE" sz="1450" dirty="0" smtClean="0">
              <a:solidFill>
                <a:schemeClr val="accent5">
                  <a:lumMod val="75000"/>
                </a:schemeClr>
              </a:solidFill>
              <a:latin typeface="Franklin Gothic Book" pitchFamily="34" charset="0"/>
            </a:endParaRPr>
          </a:p>
          <a:p>
            <a:pPr algn="just">
              <a:buClr>
                <a:srgbClr val="0070C0"/>
              </a:buClr>
              <a:buFont typeface="Wingdings" pitchFamily="2" charset="2"/>
              <a:buChar char="ü"/>
            </a:pPr>
            <a:r>
              <a:rPr lang="es-PE" sz="1450" dirty="0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 Implementación de laboratorios de cómputo en Colegio “María Reiche” y “CEI Mi Mundo Feliz”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ü"/>
            </a:pPr>
            <a:endParaRPr lang="es-PE" sz="1450" dirty="0" smtClean="0">
              <a:solidFill>
                <a:schemeClr val="accent5">
                  <a:lumMod val="75000"/>
                </a:schemeClr>
              </a:solidFill>
              <a:latin typeface="Franklin Gothic Book" pitchFamily="34" charset="0"/>
            </a:endParaRPr>
          </a:p>
          <a:p>
            <a:pPr algn="just">
              <a:buClr>
                <a:srgbClr val="0070C0"/>
              </a:buClr>
              <a:buFont typeface="Wingdings" pitchFamily="2" charset="2"/>
              <a:buChar char="ü"/>
            </a:pPr>
            <a:endParaRPr lang="es-PE" sz="1450" dirty="0" smtClean="0">
              <a:solidFill>
                <a:schemeClr val="accent5">
                  <a:lumMod val="75000"/>
                </a:schemeClr>
              </a:solidFill>
              <a:latin typeface="Franklin Gothic Book" pitchFamily="34" charset="0"/>
            </a:endParaRPr>
          </a:p>
          <a:p>
            <a:pPr algn="just">
              <a:buClr>
                <a:srgbClr val="0070C0"/>
              </a:buClr>
              <a:buFont typeface="Wingdings" pitchFamily="2" charset="2"/>
              <a:buChar char="ü"/>
            </a:pPr>
            <a:r>
              <a:rPr lang="es-PE" sz="1450" dirty="0" smtClean="0">
                <a:solidFill>
                  <a:schemeClr val="accent5">
                    <a:lumMod val="75000"/>
                  </a:schemeClr>
                </a:solidFill>
                <a:latin typeface="Franklin Gothic Book" pitchFamily="34" charset="0"/>
              </a:rPr>
              <a:t> Continuación del Programa de Salud y Educativo en “CEI Mi     Mundo Feliz”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ü"/>
            </a:pPr>
            <a:endParaRPr lang="es-PE" sz="1450" dirty="0" smtClean="0">
              <a:solidFill>
                <a:schemeClr val="accent5">
                  <a:lumMod val="75000"/>
                </a:schemeClr>
              </a:solidFill>
              <a:latin typeface="Franklin Gothic Book" pitchFamily="34" charset="0"/>
            </a:endParaRPr>
          </a:p>
        </p:txBody>
      </p:sp>
      <p:cxnSp>
        <p:nvCxnSpPr>
          <p:cNvPr id="21" name="Lige forbindelse 20"/>
          <p:cNvCxnSpPr/>
          <p:nvPr/>
        </p:nvCxnSpPr>
        <p:spPr bwMode="auto">
          <a:xfrm rot="5400000">
            <a:off x="882003" y="3946534"/>
            <a:ext cx="4390247" cy="1"/>
          </a:xfrm>
          <a:prstGeom prst="line">
            <a:avLst/>
          </a:prstGeom>
          <a:ln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Pictures\Visita de Anette - Puerto Nuevo\IMG_0199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l="7424" t="15312"/>
          <a:stretch>
            <a:fillRect/>
          </a:stretch>
        </p:blipFill>
        <p:spPr bwMode="auto">
          <a:xfrm>
            <a:off x="3193574" y="1285915"/>
            <a:ext cx="2759794" cy="1849917"/>
          </a:xfrm>
          <a:prstGeom prst="rect">
            <a:avLst/>
          </a:prstGeom>
          <a:noFill/>
        </p:spPr>
      </p:pic>
      <p:pic>
        <p:nvPicPr>
          <p:cNvPr id="1027" name="Picture 3" descr="F:\Pictures\Visita de Anette - Puerto Nuevo\IMG_0210.JPG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 l="25957" t="25877" r="18371" b="28477"/>
          <a:stretch>
            <a:fillRect/>
          </a:stretch>
        </p:blipFill>
        <p:spPr bwMode="auto">
          <a:xfrm>
            <a:off x="3193573" y="3188252"/>
            <a:ext cx="2759795" cy="1378424"/>
          </a:xfrm>
          <a:prstGeom prst="rect">
            <a:avLst/>
          </a:prstGeom>
          <a:noFill/>
        </p:spPr>
      </p:pic>
      <p:pic>
        <p:nvPicPr>
          <p:cNvPr id="1028" name="Picture 4" descr="F:\Pictures\Visita de Anette - Puerto Nuevo\IMG_0212.JPG"/>
          <p:cNvPicPr>
            <a:picLocks noChangeAspect="1" noChangeArrowheads="1"/>
          </p:cNvPicPr>
          <p:nvPr/>
        </p:nvPicPr>
        <p:blipFill>
          <a:blip r:embed="rId8">
            <a:lum contrast="20000"/>
          </a:blip>
          <a:srcRect l="3771" b="16602"/>
          <a:stretch>
            <a:fillRect/>
          </a:stretch>
        </p:blipFill>
        <p:spPr bwMode="auto">
          <a:xfrm>
            <a:off x="3193574" y="4621268"/>
            <a:ext cx="2759794" cy="1646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109" y="3552648"/>
            <a:ext cx="417628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PE" dirty="0" smtClean="0">
                <a:solidFill>
                  <a:schemeClr val="bg1"/>
                </a:solidFill>
                <a:latin typeface="Verdana"/>
                <a:cs typeface="Verdana"/>
              </a:rPr>
              <a:t>¡Orgullosos de estar en el Callao!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8" name="Picture 7" descr="Port of Callao panoramic picture.JPG"/>
          <p:cNvPicPr>
            <a:picLocks noChangeAspect="1"/>
          </p:cNvPicPr>
          <p:nvPr/>
        </p:nvPicPr>
        <p:blipFill>
          <a:blip r:embed="rId3" cstate="email"/>
          <a:srcRect l="6947" t="-365" r="9555" b="6867"/>
          <a:stretch>
            <a:fillRect/>
          </a:stretch>
        </p:blipFill>
        <p:spPr>
          <a:xfrm>
            <a:off x="0" y="-13648"/>
            <a:ext cx="9144000" cy="3282287"/>
          </a:xfrm>
          <a:prstGeom prst="rect">
            <a:avLst/>
          </a:prstGeom>
        </p:spPr>
      </p:pic>
      <p:pic>
        <p:nvPicPr>
          <p:cNvPr id="11" name="Picture 10" descr="_DSC0526.jpg"/>
          <p:cNvPicPr>
            <a:picLocks noChangeAspect="1"/>
          </p:cNvPicPr>
          <p:nvPr/>
        </p:nvPicPr>
        <p:blipFill>
          <a:blip r:embed="rId4" cstate="screen"/>
          <a:srcRect t="23045" r="14438" b="18093"/>
          <a:stretch>
            <a:fillRect/>
          </a:stretch>
        </p:blipFill>
        <p:spPr>
          <a:xfrm>
            <a:off x="4244454" y="3268639"/>
            <a:ext cx="4899546" cy="2477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03861" y="300251"/>
            <a:ext cx="3512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dirty="0" smtClean="0">
                <a:solidFill>
                  <a:schemeClr val="bg1"/>
                </a:solidFill>
              </a:rPr>
              <a:t>Laurids Uglvig – Director de Operaciones</a:t>
            </a:r>
          </a:p>
          <a:p>
            <a:pPr algn="ctr"/>
            <a:r>
              <a:rPr lang="es-PE" sz="1100" dirty="0" smtClean="0">
                <a:solidFill>
                  <a:schemeClr val="bg1"/>
                </a:solidFill>
              </a:rPr>
              <a:t>Laurids.Uglvig@apmterminals.com</a:t>
            </a:r>
            <a:endParaRPr lang="es-PE" sz="1100" dirty="0">
              <a:solidFill>
                <a:schemeClr val="bg1"/>
              </a:solidFill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0" y="4326340"/>
            <a:ext cx="4244453" cy="2531660"/>
            <a:chOff x="0" y="4326340"/>
            <a:chExt cx="4244453" cy="2531660"/>
          </a:xfrm>
        </p:grpSpPr>
        <p:pic>
          <p:nvPicPr>
            <p:cNvPr id="14" name="Picture 13" descr="DSC04772.JP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0" y="4326340"/>
              <a:ext cx="4244453" cy="253166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910687" y="5076967"/>
              <a:ext cx="95534" cy="54591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96788" y="5076967"/>
              <a:ext cx="95534" cy="54591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9109" y="1954979"/>
            <a:ext cx="589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¡GRACIAS POR SU ATENCIÓN!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619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9191" y="481194"/>
            <a:ext cx="8127887" cy="496614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100" dirty="0" smtClean="0">
                <a:solidFill>
                  <a:schemeClr val="accent3"/>
                </a:solidFill>
                <a:latin typeface="Verdana"/>
                <a:ea typeface="+mj-ea"/>
                <a:cs typeface="Verdana"/>
              </a:rPr>
              <a:t>APM Terminals forma parte del Grupo A.P. Moller–Maersk</a:t>
            </a:r>
            <a:endParaRPr lang="da-DK" sz="2100" dirty="0" smtClean="0">
              <a:solidFill>
                <a:schemeClr val="accent3"/>
              </a:solidFill>
              <a:latin typeface="Verdana"/>
              <a:ea typeface="+mj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7546" y="1221471"/>
            <a:ext cx="4391536" cy="54685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kumimoji="0" lang="es-PE" sz="16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Grupo A.P. Moller-Maersk</a:t>
            </a:r>
            <a:r>
              <a:rPr kumimoji="0" lang="es-PE" sz="1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es-PE" sz="1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es-PE" sz="15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Copenhague, Dinamarca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Ventas anuales en 2011: US$60.2 mil millones</a:t>
            </a:r>
            <a:r>
              <a:rPr kumimoji="0" lang="es-PE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es-PE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es-PE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(Transporte marítimo, puertos, energía,</a:t>
            </a:r>
            <a:r>
              <a:rPr kumimoji="0" lang="es-PE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ventas al por menor</a:t>
            </a:r>
            <a:r>
              <a:rPr kumimoji="0" lang="es-PE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117,000 empleados, 130 países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APM Terminals </a:t>
            </a:r>
            <a: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/>
            </a:r>
            <a:br>
              <a:rPr kumimoji="0" lang="es-P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es-PE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La</a:t>
            </a:r>
            <a:r>
              <a:rPr kumimoji="0" lang="es-PE" sz="15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Haya</a:t>
            </a:r>
            <a:r>
              <a:rPr kumimoji="0" lang="es-PE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Países Bajos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s-P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    65 puertos y terminales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PE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  155 instalaciones de Servicios Terrestres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s-P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rPr>
              <a:t>    64 países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PE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   24,000</a:t>
            </a:r>
            <a:r>
              <a:rPr kumimoji="0" lang="es-PE" sz="1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empleados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SzTx/>
              <a:buFont typeface="Arial"/>
              <a:buNone/>
              <a:tabLst/>
              <a:defRPr/>
            </a:pPr>
            <a:endParaRPr kumimoji="0" lang="es-PE" sz="14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85750" lvl="0" indent="-285750">
              <a:lnSpc>
                <a:spcPct val="110000"/>
              </a:lnSpc>
              <a:spcAft>
                <a:spcPts val="1200"/>
              </a:spcAft>
              <a:buClr>
                <a:schemeClr val="accent3"/>
              </a:buClr>
              <a:buFont typeface="Arial"/>
              <a:buChar char="•"/>
              <a:defRPr/>
            </a:pPr>
            <a:r>
              <a:rPr lang="es-P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Verdana"/>
              </a:rPr>
              <a:t>Ventas anuales en 2011</a:t>
            </a:r>
            <a:r>
              <a:rPr kumimoji="0" lang="es-P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 US$4.6 mil</a:t>
            </a:r>
            <a:r>
              <a:rPr kumimoji="0" lang="es-PE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millones</a:t>
            </a:r>
            <a:endParaRPr kumimoji="0" lang="es-P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Volumen de contenedores en 2011: 33.5m TEUs 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4808021" y="1466525"/>
            <a:ext cx="3521698" cy="3121299"/>
            <a:chOff x="4808021" y="1466525"/>
            <a:chExt cx="3521698" cy="3121299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4808021" y="1466525"/>
              <a:ext cx="3521698" cy="312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6564440" y="1478446"/>
              <a:ext cx="159691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000" smtClean="0">
                  <a:solidFill>
                    <a:schemeClr val="bg1"/>
                  </a:solidFill>
                  <a:latin typeface="Verdana"/>
                  <a:cs typeface="Verdana"/>
                </a:rPr>
                <a:t>La Haya, Países Bajos</a:t>
              </a:r>
              <a:endParaRPr lang="es-PE" sz="100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pic>
        <p:nvPicPr>
          <p:cNvPr id="9" name="Picture 8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/>
          <p:nvPr/>
        </p:nvGrpSpPr>
        <p:grpSpPr>
          <a:xfrm>
            <a:off x="6209731" y="4628768"/>
            <a:ext cx="2150746" cy="1610801"/>
            <a:chOff x="6209731" y="4628768"/>
            <a:chExt cx="2150746" cy="1610801"/>
          </a:xfrm>
        </p:grpSpPr>
        <p:pic>
          <p:nvPicPr>
            <p:cNvPr id="11" name="Picture 11" descr="Esplanaden_tif"/>
            <p:cNvPicPr>
              <a:picLocks noChangeAspect="1" noChangeArrowheads="1"/>
            </p:cNvPicPr>
            <p:nvPr/>
          </p:nvPicPr>
          <p:blipFill>
            <a:blip r:embed="rId4"/>
            <a:srcRect l="4456"/>
            <a:stretch>
              <a:fillRect/>
            </a:stretch>
          </p:blipFill>
          <p:spPr bwMode="auto">
            <a:xfrm>
              <a:off x="6209731" y="4628768"/>
              <a:ext cx="2119988" cy="1610801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585632" y="4628768"/>
              <a:ext cx="177484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000" smtClean="0">
                  <a:solidFill>
                    <a:schemeClr val="bg1"/>
                  </a:solidFill>
                  <a:latin typeface="Verdana"/>
                  <a:cs typeface="Verdana"/>
                </a:rPr>
                <a:t>Copenhague, Dinamarca</a:t>
              </a:r>
              <a:endParaRPr lang="es-PE" sz="100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975114" y="342648"/>
            <a:ext cx="4183743" cy="4572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85000" lnSpcReduction="2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3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s-PE" dirty="0" smtClean="0">
                <a:latin typeface="Verdana" pitchFamily="34" charset="0"/>
              </a:rPr>
              <a:t>Red de Puertos y Terminales</a:t>
            </a:r>
          </a:p>
          <a:p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Alcance Global</a:t>
            </a:r>
          </a:p>
        </p:txBody>
      </p:sp>
      <p:pic>
        <p:nvPicPr>
          <p:cNvPr id="7" name="Picture 6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9800" y="4507198"/>
            <a:ext cx="247481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smtClean="0">
                <a:solidFill>
                  <a:schemeClr val="tx2"/>
                </a:solidFill>
              </a:rPr>
              <a:t>Americas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1   Port Elizabeth, New Jersey, USA</a:t>
            </a:r>
          </a:p>
          <a:p>
            <a:r>
              <a:rPr lang="en-US" sz="600" smtClean="0"/>
              <a:t>2   Americas Regional Office</a:t>
            </a:r>
          </a:p>
          <a:p>
            <a:r>
              <a:rPr lang="en-US" sz="600" smtClean="0"/>
              <a:t>    Portsmouth, Virginia, USA</a:t>
            </a:r>
          </a:p>
          <a:p>
            <a:pPr marL="228600" indent="-228600"/>
            <a:r>
              <a:rPr lang="en-US" sz="600" smtClean="0">
                <a:solidFill>
                  <a:schemeClr val="accent3"/>
                </a:solidFill>
              </a:rPr>
              <a:t>2  Portsmouth, Virginia USA (Leased to </a:t>
            </a:r>
          </a:p>
          <a:p>
            <a:pPr marL="228600" indent="-228600"/>
            <a:r>
              <a:rPr lang="en-US" sz="600" smtClean="0">
                <a:solidFill>
                  <a:schemeClr val="accent3"/>
                </a:solidFill>
              </a:rPr>
              <a:t>    VA Port Authority)</a:t>
            </a:r>
          </a:p>
          <a:p>
            <a:r>
              <a:rPr lang="en-US" sz="600" smtClean="0">
                <a:solidFill>
                  <a:schemeClr val="accent5">
                    <a:lumMod val="75000"/>
                  </a:schemeClr>
                </a:solidFill>
              </a:rPr>
              <a:t>3   Charlotte, North Carolina, USA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4   Charleston, South Carolina, USA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   Jacksonville, Florida, USA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6   Miami, Florida, USA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7   Mobile, Alabama, USA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8   Houston, Texas, USA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9   Los Angeles, California, USA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10 Tacoma, Washington, USA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11 Lazaro Cardenas, Mexico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12 Moin, Costa Rica</a:t>
            </a:r>
          </a:p>
          <a:p>
            <a:r>
              <a:rPr lang="en-US" sz="600" smtClean="0">
                <a:solidFill>
                  <a:schemeClr val="accent5">
                    <a:lumMod val="75000"/>
                  </a:schemeClr>
                </a:solidFill>
              </a:rPr>
              <a:t>13 Panama City, Panama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14 Callao, Peru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15 Pecem, Brazil</a:t>
            </a:r>
          </a:p>
          <a:p>
            <a:r>
              <a:rPr lang="en-US" sz="600" smtClean="0">
                <a:solidFill>
                  <a:schemeClr val="accent5">
                    <a:lumMod val="75000"/>
                  </a:schemeClr>
                </a:solidFill>
              </a:rPr>
              <a:t>16 Sao Paulo, Brazil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17 Santos, Brazil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18 Itajaí, Brazil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19 Buenos Aires, Argentina</a:t>
            </a:r>
          </a:p>
          <a:p>
            <a:endParaRPr lang="en-US" sz="600" smtClean="0"/>
          </a:p>
        </p:txBody>
      </p:sp>
      <p:grpSp>
        <p:nvGrpSpPr>
          <p:cNvPr id="2" name="Group 15"/>
          <p:cNvGrpSpPr/>
          <p:nvPr/>
        </p:nvGrpSpPr>
        <p:grpSpPr>
          <a:xfrm>
            <a:off x="975115" y="573206"/>
            <a:ext cx="7650865" cy="4681189"/>
            <a:chOff x="975115" y="573206"/>
            <a:chExt cx="7650865" cy="4681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217" t="18578" r="21273" b="4123"/>
            <a:stretch>
              <a:fillRect/>
            </a:stretch>
          </p:blipFill>
          <p:spPr>
            <a:xfrm>
              <a:off x="975115" y="573206"/>
              <a:ext cx="6544806" cy="4681189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949" t="2937" r="34925" b="81446"/>
            <a:stretch>
              <a:fillRect/>
            </a:stretch>
          </p:blipFill>
          <p:spPr>
            <a:xfrm>
              <a:off x="6888645" y="799848"/>
              <a:ext cx="1737335" cy="58943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01322" y="3242100"/>
              <a:ext cx="404393" cy="709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960547" y="4854423"/>
            <a:ext cx="226660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" b="1" smtClean="0"/>
          </a:p>
          <a:p>
            <a:r>
              <a:rPr lang="en-US" sz="700" b="1" smtClean="0">
                <a:solidFill>
                  <a:schemeClr val="tx2"/>
                </a:solidFill>
              </a:rPr>
              <a:t>Europe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20 Le Havre, France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21 Zeebruge, Belgium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22 Rotterdam, Netherlands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23 Maasvlakte II, Netherlands</a:t>
            </a:r>
          </a:p>
          <a:p>
            <a:r>
              <a:rPr lang="en-US" sz="600" smtClean="0"/>
              <a:t>24 Europe Regional Office Rotterdam, Netherlands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25 Bremerhaven, Germany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26 Wilhelmshaven, Germany</a:t>
            </a:r>
          </a:p>
          <a:p>
            <a:r>
              <a:rPr lang="en-US" sz="600" smtClean="0"/>
              <a:t>27 World Headquarters, The Hague, Netherlands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28 Gothenburg, Sweden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29 Aarhus, Denmark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30 Oslo, Nowway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31 Algeciras, Spain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32 Vado, Italy</a:t>
            </a:r>
          </a:p>
          <a:p>
            <a:r>
              <a:rPr lang="en-US" sz="600" smtClean="0">
                <a:solidFill>
                  <a:srgbClr val="00B050"/>
                </a:solidFill>
              </a:rPr>
              <a:t>33 Poti, Georgia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34 Gioia Tauro, Italy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35 Tangier, Morocco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36 Port Said (SCCT), Egypt</a:t>
            </a:r>
          </a:p>
          <a:p>
            <a:endParaRPr lang="en-US" sz="600"/>
          </a:p>
        </p:txBody>
      </p:sp>
      <p:sp>
        <p:nvSpPr>
          <p:cNvPr id="17" name="TextBox 16"/>
          <p:cNvSpPr txBox="1"/>
          <p:nvPr/>
        </p:nvSpPr>
        <p:spPr>
          <a:xfrm>
            <a:off x="4427264" y="4780308"/>
            <a:ext cx="27248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" smtClean="0"/>
          </a:p>
          <a:p>
            <a:r>
              <a:rPr lang="en-US" sz="700" b="1" smtClean="0">
                <a:solidFill>
                  <a:schemeClr val="tx2"/>
                </a:solidFill>
              </a:rPr>
              <a:t>Africa – Middle East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37 Monrovia, Liberia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38 Abidjan, Ivory Coast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39 Tema, Ghana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40 Cotonou, Benin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41 Apapa, Nigeria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42 Onne, Nigeria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43 Douala, Cameroon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44 Pointe, Noire, Congo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45 Luanda, Angola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46 Aqaba, Jordan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47 Salalah, Oman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48 Bahrain, Bahrain</a:t>
            </a:r>
          </a:p>
          <a:p>
            <a:r>
              <a:rPr lang="en-US" sz="600" smtClean="0"/>
              <a:t>49 Africa, Middle East</a:t>
            </a:r>
          </a:p>
          <a:p>
            <a:r>
              <a:rPr lang="en-US" sz="600" smtClean="0"/>
              <a:t>     Regional Office,</a:t>
            </a:r>
          </a:p>
          <a:p>
            <a:r>
              <a:rPr lang="en-US" sz="600" smtClean="0"/>
              <a:t>     Dubai, UAE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50 Colombo, Sri Lanka</a:t>
            </a:r>
          </a:p>
          <a:p>
            <a:endParaRPr lang="en-US" sz="600"/>
          </a:p>
        </p:txBody>
      </p:sp>
      <p:sp>
        <p:nvSpPr>
          <p:cNvPr id="18" name="TextBox 17"/>
          <p:cNvSpPr txBox="1"/>
          <p:nvPr/>
        </p:nvSpPr>
        <p:spPr>
          <a:xfrm>
            <a:off x="6143864" y="4700520"/>
            <a:ext cx="272481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smtClean="0">
                <a:solidFill>
                  <a:schemeClr val="tx2"/>
                </a:solidFill>
              </a:rPr>
              <a:t>Asia - Pacific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51 Pipavav, India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52 Mumbai, India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53 Laem Chabang, Thailand (2 terminals: LCB1 and LMCT)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54 Cai Mep, Vietnam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55 Tanjung Pelepas, Malaysia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56 Kobe, Japan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57 Yokohama, Japan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58 Guangzhou, China</a:t>
            </a:r>
          </a:p>
          <a:p>
            <a:r>
              <a:rPr lang="en-US" sz="600" smtClean="0">
                <a:solidFill>
                  <a:schemeClr val="accent5">
                    <a:lumMod val="75000"/>
                  </a:schemeClr>
                </a:solidFill>
              </a:rPr>
              <a:t>59 Hong Kong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60 Xiamen, China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61 Shangai, China</a:t>
            </a:r>
          </a:p>
          <a:p>
            <a:r>
              <a:rPr lang="en-US" sz="600" smtClean="0"/>
              <a:t>62 Asia Pacific Regional Office Shangai, China</a:t>
            </a:r>
          </a:p>
          <a:p>
            <a:r>
              <a:rPr lang="en-US" sz="60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63 Qingdao, China (3 terminals: QQCT, QQCTU and QQCTN) 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64 Dalian, China (3 terminals: DCT and DPCT)</a:t>
            </a:r>
          </a:p>
          <a:p>
            <a:r>
              <a:rPr lang="en-US" sz="600" smtClean="0">
                <a:solidFill>
                  <a:schemeClr val="accent3"/>
                </a:solidFill>
              </a:rPr>
              <a:t>65 Tianjin, China</a:t>
            </a:r>
          </a:p>
        </p:txBody>
      </p:sp>
      <p:sp>
        <p:nvSpPr>
          <p:cNvPr id="15" name="CuadroTexto 1"/>
          <p:cNvSpPr txBox="1"/>
          <p:nvPr/>
        </p:nvSpPr>
        <p:spPr>
          <a:xfrm>
            <a:off x="7070191" y="881641"/>
            <a:ext cx="1716600" cy="507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ES" sz="500" b="1" dirty="0" smtClean="0"/>
              <a:t>Oficinas principales</a:t>
            </a:r>
          </a:p>
          <a:p>
            <a:pPr>
              <a:lnSpc>
                <a:spcPct val="110000"/>
              </a:lnSpc>
            </a:pPr>
            <a:r>
              <a:rPr lang="es-ES" sz="500" b="1" dirty="0" smtClean="0">
                <a:solidFill>
                  <a:srgbClr val="FF6600"/>
                </a:solidFill>
              </a:rPr>
              <a:t>Terminales operativos</a:t>
            </a:r>
          </a:p>
          <a:p>
            <a:pPr>
              <a:lnSpc>
                <a:spcPct val="110000"/>
              </a:lnSpc>
            </a:pPr>
            <a:r>
              <a:rPr lang="es-ES" sz="500" b="1" dirty="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Terminales con proyectos de expansión</a:t>
            </a:r>
            <a:endParaRPr lang="es-ES" sz="500" b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s-ES" sz="500" b="1" dirty="0" smtClean="0">
                <a:solidFill>
                  <a:srgbClr val="1DB049"/>
                </a:solidFill>
              </a:rPr>
              <a:t>Proyectos de nuevas terminales</a:t>
            </a:r>
          </a:p>
          <a:p>
            <a:pPr>
              <a:lnSpc>
                <a:spcPct val="110000"/>
              </a:lnSpc>
            </a:pPr>
            <a:r>
              <a:rPr lang="es-ES" sz="500" b="1" dirty="0" smtClean="0">
                <a:solidFill>
                  <a:schemeClr val="accent6">
                    <a:lumMod val="50000"/>
                  </a:schemeClr>
                </a:solidFill>
              </a:rPr>
              <a:t>Oficina</a:t>
            </a:r>
            <a:endParaRPr lang="es-ES" sz="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88645" y="813496"/>
            <a:ext cx="631276" cy="81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4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/>
          </p:cNvSpPr>
          <p:nvPr/>
        </p:nvSpPr>
        <p:spPr>
          <a:xfrm>
            <a:off x="602325" y="519652"/>
            <a:ext cx="7839909" cy="66879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3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da-DK" sz="2300" dirty="0" smtClean="0">
                <a:latin typeface="Verdana" pitchFamily="34" charset="0"/>
              </a:rPr>
              <a:t>Mejoras en 1er año de operaciones</a:t>
            </a:r>
          </a:p>
          <a:p>
            <a:endParaRPr lang="da-DK" sz="2300" dirty="0" smtClean="0">
              <a:latin typeface="Verdana" pitchFamily="34" charset="0"/>
            </a:endParaRPr>
          </a:p>
        </p:txBody>
      </p:sp>
      <p:pic>
        <p:nvPicPr>
          <p:cNvPr id="128" name="Picture 127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6"/>
          <p:cNvGrpSpPr/>
          <p:nvPr/>
        </p:nvGrpSpPr>
        <p:grpSpPr>
          <a:xfrm>
            <a:off x="92940" y="1064397"/>
            <a:ext cx="8982216" cy="5274888"/>
            <a:chOff x="92940" y="1120762"/>
            <a:chExt cx="8982216" cy="5274888"/>
          </a:xfrm>
        </p:grpSpPr>
        <p:cxnSp>
          <p:nvCxnSpPr>
            <p:cNvPr id="113" name="Straight Connector 112"/>
            <p:cNvCxnSpPr/>
            <p:nvPr/>
          </p:nvCxnSpPr>
          <p:spPr>
            <a:xfrm rot="16200000" flipV="1">
              <a:off x="4468936" y="2781354"/>
              <a:ext cx="802901" cy="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6200000" flipV="1">
              <a:off x="6228512" y="2546538"/>
              <a:ext cx="802901" cy="1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96" name="Picture 95" descr="_DSC0621.jpg"/>
            <p:cNvPicPr>
              <a:picLocks noChangeAspect="1"/>
            </p:cNvPicPr>
            <p:nvPr/>
          </p:nvPicPr>
          <p:blipFill>
            <a:blip r:embed="rId4" cstate="screen"/>
            <a:srcRect l="5784"/>
            <a:stretch>
              <a:fillRect/>
            </a:stretch>
          </p:blipFill>
          <p:spPr>
            <a:xfrm>
              <a:off x="5877466" y="1306380"/>
              <a:ext cx="1508295" cy="960636"/>
            </a:xfrm>
            <a:prstGeom prst="rect">
              <a:avLst/>
            </a:prstGeom>
          </p:spPr>
        </p:pic>
        <p:sp>
          <p:nvSpPr>
            <p:cNvPr id="7177" name="Rektangel 81"/>
            <p:cNvSpPr>
              <a:spLocks noChangeArrowheads="1"/>
            </p:cNvSpPr>
            <p:nvPr/>
          </p:nvSpPr>
          <p:spPr bwMode="auto">
            <a:xfrm rot="-5400000">
              <a:off x="-1798701" y="3288973"/>
              <a:ext cx="412183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noProof="1" smtClean="0">
                  <a:solidFill>
                    <a:srgbClr val="171717"/>
                  </a:solidFill>
                  <a:latin typeface="Calibri" pitchFamily="-112" charset="0"/>
                  <a:cs typeface="Arial" charset="0"/>
                </a:rPr>
                <a:t>LIDERAZGO &amp; TRABAJO EN EQUIPO</a:t>
              </a:r>
              <a:endParaRPr lang="da-DK" sz="1600" b="1" dirty="0">
                <a:solidFill>
                  <a:srgbClr val="171717"/>
                </a:solidFill>
              </a:endParaRPr>
            </a:p>
          </p:txBody>
        </p:sp>
        <p:sp>
          <p:nvSpPr>
            <p:cNvPr id="61" name="Ellipse 60"/>
            <p:cNvSpPr/>
            <p:nvPr/>
          </p:nvSpPr>
          <p:spPr bwMode="auto">
            <a:xfrm>
              <a:off x="4216942" y="6084850"/>
              <a:ext cx="1562220" cy="31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11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itchFamily="-112" charset="0"/>
              </a:endParaRPr>
            </a:p>
          </p:txBody>
        </p:sp>
        <p:sp>
          <p:nvSpPr>
            <p:cNvPr id="103" name="Ellipse 58"/>
            <p:cNvSpPr/>
            <p:nvPr/>
          </p:nvSpPr>
          <p:spPr bwMode="auto">
            <a:xfrm>
              <a:off x="338328" y="6057554"/>
              <a:ext cx="1562220" cy="31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11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itchFamily="-112" charset="0"/>
              </a:endParaRPr>
            </a:p>
          </p:txBody>
        </p:sp>
        <p:sp>
          <p:nvSpPr>
            <p:cNvPr id="116" name="Ellipse 58"/>
            <p:cNvSpPr/>
            <p:nvPr/>
          </p:nvSpPr>
          <p:spPr bwMode="auto">
            <a:xfrm>
              <a:off x="2441266" y="6057554"/>
              <a:ext cx="1562220" cy="31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11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itchFamily="-112" charset="0"/>
              </a:endParaRPr>
            </a:p>
          </p:txBody>
        </p:sp>
        <p:sp>
          <p:nvSpPr>
            <p:cNvPr id="59" name="Ellipse 58"/>
            <p:cNvSpPr/>
            <p:nvPr/>
          </p:nvSpPr>
          <p:spPr bwMode="auto">
            <a:xfrm>
              <a:off x="5953248" y="6019648"/>
              <a:ext cx="1562220" cy="310800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11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itchFamily="-112" charset="0"/>
              </a:endParaRPr>
            </a:p>
          </p:txBody>
        </p:sp>
        <p:sp>
          <p:nvSpPr>
            <p:cNvPr id="60" name="Ellipse 59"/>
            <p:cNvSpPr/>
            <p:nvPr/>
          </p:nvSpPr>
          <p:spPr bwMode="auto">
            <a:xfrm>
              <a:off x="7350383" y="5959778"/>
              <a:ext cx="1724773" cy="319241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3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itchFamily="-112" charset="0"/>
              </a:endParaRPr>
            </a:p>
          </p:txBody>
        </p:sp>
        <p:grpSp>
          <p:nvGrpSpPr>
            <p:cNvPr id="3" name="Group 96"/>
            <p:cNvGrpSpPr/>
            <p:nvPr/>
          </p:nvGrpSpPr>
          <p:grpSpPr>
            <a:xfrm>
              <a:off x="303824" y="1120762"/>
              <a:ext cx="8748056" cy="5103687"/>
              <a:chOff x="401224" y="938227"/>
              <a:chExt cx="8748056" cy="5103687"/>
            </a:xfrm>
          </p:grpSpPr>
          <p:sp>
            <p:nvSpPr>
              <p:cNvPr id="55" name="Rektangel 54"/>
              <p:cNvSpPr/>
              <p:nvPr/>
            </p:nvSpPr>
            <p:spPr bwMode="auto">
              <a:xfrm>
                <a:off x="7639269" y="1166925"/>
                <a:ext cx="1440000" cy="3870325"/>
              </a:xfrm>
              <a:prstGeom prst="rect">
                <a:avLst/>
              </a:prstGeom>
              <a:gradFill flip="none" rotWithShape="1">
                <a:gsLst>
                  <a:gs pos="35000">
                    <a:srgbClr val="9BBB59">
                      <a:shade val="51000"/>
                      <a:satMod val="130000"/>
                    </a:srgbClr>
                  </a:gs>
                  <a:gs pos="100000">
                    <a:srgbClr val="C0FF4D"/>
                  </a:gs>
                </a:gsLst>
                <a:lin ang="13800000" scaled="0"/>
                <a:tileRect/>
              </a:gradFill>
              <a:ln w="12700"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anchor="ctr"/>
              <a:lstStyle/>
              <a:p>
                <a:pPr indent="-342900" algn="ctr">
                  <a:buFont typeface="Calibri" pitchFamily="-112" charset="0"/>
                  <a:buAutoNum type="arabicPeriod"/>
                  <a:defRPr/>
                </a:pPr>
                <a:endParaRPr lang="en-US" noProof="1">
                  <a:solidFill>
                    <a:schemeClr val="bg1"/>
                  </a:solidFill>
                  <a:latin typeface="Calibri" pitchFamily="-112" charset="0"/>
                </a:endParaRPr>
              </a:p>
            </p:txBody>
          </p:sp>
          <p:cxnSp>
            <p:nvCxnSpPr>
              <p:cNvPr id="34" name="Lige forbindelse 33"/>
              <p:cNvCxnSpPr/>
              <p:nvPr/>
            </p:nvCxnSpPr>
            <p:spPr bwMode="auto">
              <a:xfrm rot="16200000" flipV="1">
                <a:off x="2805632" y="4686278"/>
                <a:ext cx="2590517" cy="3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Lige forbindelse 35"/>
              <p:cNvCxnSpPr/>
              <p:nvPr/>
            </p:nvCxnSpPr>
            <p:spPr bwMode="auto">
              <a:xfrm rot="16200000" flipV="1">
                <a:off x="5720158" y="4165549"/>
                <a:ext cx="3631978" cy="1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Lige forbindelse 36"/>
              <p:cNvCxnSpPr/>
              <p:nvPr/>
            </p:nvCxnSpPr>
            <p:spPr bwMode="auto">
              <a:xfrm rot="5400000" flipH="1" flipV="1">
                <a:off x="1303867" y="4936125"/>
                <a:ext cx="2090825" cy="1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Lige forbindelse 62"/>
              <p:cNvCxnSpPr/>
              <p:nvPr/>
            </p:nvCxnSpPr>
            <p:spPr bwMode="auto">
              <a:xfrm rot="5400000" flipH="1" flipV="1">
                <a:off x="4310896" y="4369310"/>
                <a:ext cx="3224460" cy="1588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93" name="Rektangel 44"/>
              <p:cNvSpPr>
                <a:spLocks noChangeArrowheads="1"/>
              </p:cNvSpPr>
              <p:nvPr/>
            </p:nvSpPr>
            <p:spPr bwMode="auto">
              <a:xfrm>
                <a:off x="7557380" y="1744185"/>
                <a:ext cx="1591900" cy="2954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600" b="1" noProof="1" smtClean="0">
                    <a:solidFill>
                      <a:schemeClr val="bg1"/>
                    </a:solidFill>
                    <a:latin typeface="Franklin Gothic Book" pitchFamily="34" charset="0"/>
                    <a:cs typeface="Arial" charset="0"/>
                  </a:rPr>
                  <a:t>16 </a:t>
                </a:r>
                <a:r>
                  <a:rPr lang="en-US" sz="2800" b="1" noProof="1" smtClean="0">
                    <a:solidFill>
                      <a:schemeClr val="bg1"/>
                    </a:solidFill>
                    <a:latin typeface="Franklin Gothic Book" pitchFamily="34" charset="0"/>
                    <a:cs typeface="Arial" charset="0"/>
                  </a:rPr>
                  <a:t>Millones</a:t>
                </a:r>
              </a:p>
              <a:p>
                <a:pPr algn="ctr"/>
                <a:r>
                  <a:rPr lang="en-US" b="1" noProof="1" smtClean="0">
                    <a:solidFill>
                      <a:schemeClr val="bg1"/>
                    </a:solidFill>
                    <a:latin typeface="Franklin Gothic Book" pitchFamily="34" charset="0"/>
                    <a:cs typeface="Arial" charset="0"/>
                  </a:rPr>
                  <a:t>de toneladas de carga manejada en el </a:t>
                </a:r>
              </a:p>
              <a:p>
                <a:pPr algn="ctr"/>
                <a:r>
                  <a:rPr lang="es-PE" sz="2000" b="1" noProof="1" smtClean="0">
                    <a:solidFill>
                      <a:schemeClr val="bg1"/>
                    </a:solidFill>
                    <a:latin typeface="Franklin Gothic Book" pitchFamily="34" charset="0"/>
                    <a:cs typeface="Arial" charset="0"/>
                  </a:rPr>
                  <a:t>2011</a:t>
                </a:r>
                <a:endParaRPr lang="da-DK" sz="2000" b="1" dirty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7205" name="Rektangel 78"/>
              <p:cNvSpPr>
                <a:spLocks noChangeArrowheads="1"/>
              </p:cNvSpPr>
              <p:nvPr/>
            </p:nvSpPr>
            <p:spPr bwMode="auto">
              <a:xfrm>
                <a:off x="401224" y="4395309"/>
                <a:ext cx="1961702" cy="16466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r>
                  <a:rPr lang="en-US" sz="1000" b="1" noProof="1" smtClean="0">
                    <a:solidFill>
                      <a:srgbClr val="78B832"/>
                    </a:solidFill>
                    <a:latin typeface="Franklin Gothic Book" pitchFamily="34" charset="0"/>
                    <a:cs typeface="Arial" charset="0"/>
                  </a:rPr>
                  <a:t>Convenio con Sindicato de Estibadores</a:t>
                </a:r>
                <a:endParaRPr lang="es-PE" sz="3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Equipos nuevos</a:t>
                </a:r>
              </a:p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endParaRPr lang="es-PE" sz="3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Nueva compañía de seguridad</a:t>
                </a:r>
              </a:p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endParaRPr lang="es-PE" sz="4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Nuevo sistema de video de seguridad</a:t>
                </a:r>
              </a:p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endParaRPr lang="es-PE" sz="3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>
                  <a:buClr>
                    <a:srgbClr val="74B230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Cancelación de </a:t>
                </a:r>
                <a:r>
                  <a:rPr lang="es-PE" sz="11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6,000 </a:t>
                </a:r>
                <a:r>
                  <a:rPr lang="es-PE" sz="10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pases</a:t>
                </a:r>
              </a:p>
            </p:txBody>
          </p:sp>
          <p:sp>
            <p:nvSpPr>
              <p:cNvPr id="101" name="Circular Arrow 100"/>
              <p:cNvSpPr/>
              <p:nvPr/>
            </p:nvSpPr>
            <p:spPr>
              <a:xfrm rot="19945429" flipV="1">
                <a:off x="1668098" y="3187405"/>
                <a:ext cx="1437474" cy="1161503"/>
              </a:xfrm>
              <a:prstGeom prst="circularArrow">
                <a:avLst>
                  <a:gd name="adj1" fmla="val 2271"/>
                  <a:gd name="adj2" fmla="val 273786"/>
                  <a:gd name="adj3" fmla="val 19550703"/>
                  <a:gd name="adj4" fmla="val 11376393"/>
                  <a:gd name="adj5" fmla="val 2650"/>
                </a:avLst>
              </a:prstGeom>
              <a:solidFill>
                <a:schemeClr val="accent2">
                  <a:lumMod val="50000"/>
                  <a:lumOff val="50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4" name="Circular Arrow 103"/>
              <p:cNvSpPr/>
              <p:nvPr/>
            </p:nvSpPr>
            <p:spPr>
              <a:xfrm rot="19945429" flipV="1">
                <a:off x="5343943" y="1976707"/>
                <a:ext cx="1276439" cy="1365072"/>
              </a:xfrm>
              <a:prstGeom prst="circularArrow">
                <a:avLst>
                  <a:gd name="adj1" fmla="val 2271"/>
                  <a:gd name="adj2" fmla="val 273786"/>
                  <a:gd name="adj3" fmla="val 19550703"/>
                  <a:gd name="adj4" fmla="val 12575511"/>
                  <a:gd name="adj5" fmla="val 2650"/>
                </a:avLst>
              </a:prstGeom>
              <a:solidFill>
                <a:schemeClr val="accent2">
                  <a:lumMod val="50000"/>
                  <a:lumOff val="50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5" name="Circular Arrow 104"/>
              <p:cNvSpPr/>
              <p:nvPr/>
            </p:nvSpPr>
            <p:spPr>
              <a:xfrm rot="19882207">
                <a:off x="3430002" y="2836200"/>
                <a:ext cx="1459597" cy="1320610"/>
              </a:xfrm>
              <a:prstGeom prst="circularArrow">
                <a:avLst>
                  <a:gd name="adj1" fmla="val 2271"/>
                  <a:gd name="adj2" fmla="val 273786"/>
                  <a:gd name="adj3" fmla="val 19550703"/>
                  <a:gd name="adj4" fmla="val 12575511"/>
                  <a:gd name="adj5" fmla="val 2650"/>
                </a:avLst>
              </a:prstGeom>
              <a:solidFill>
                <a:schemeClr val="accent2">
                  <a:lumMod val="50000"/>
                  <a:lumOff val="50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8" name="Rektangel 78"/>
              <p:cNvSpPr>
                <a:spLocks noChangeArrowheads="1"/>
              </p:cNvSpPr>
              <p:nvPr/>
            </p:nvSpPr>
            <p:spPr bwMode="auto">
              <a:xfrm>
                <a:off x="2362926" y="4155010"/>
                <a:ext cx="1649516" cy="1246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28600" indent="-228600" algn="just">
                  <a:buClr>
                    <a:srgbClr val="FF7D43"/>
                  </a:buClr>
                  <a:buFont typeface="+mj-lt"/>
                  <a:buAutoNum type="arabicPeriod"/>
                </a:pPr>
                <a:r>
                  <a:rPr lang="es-PE" sz="1000" b="1" noProof="1" smtClean="0">
                    <a:solidFill>
                      <a:srgbClr val="FF6E2D"/>
                    </a:solidFill>
                    <a:latin typeface="Franklin Gothic Book" pitchFamily="34" charset="0"/>
                    <a:cs typeface="Arial" charset="0"/>
                  </a:rPr>
                  <a:t>Obras de Dragado</a:t>
                </a:r>
              </a:p>
              <a:p>
                <a:pPr marL="228600" indent="-228600" algn="just">
                  <a:buClr>
                    <a:srgbClr val="FF7D43"/>
                  </a:buClr>
                  <a:buFont typeface="+mj-lt"/>
                  <a:buAutoNum type="arabicPeriod"/>
                </a:pPr>
                <a:endParaRPr lang="es-PE" sz="5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 algn="just">
                  <a:buClr>
                    <a:srgbClr val="FF7D43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Servicio orientado hacia el cliente</a:t>
                </a:r>
              </a:p>
              <a:p>
                <a:pPr marL="228600" indent="-228600" algn="just">
                  <a:buClr>
                    <a:srgbClr val="FF7D43"/>
                  </a:buClr>
                  <a:buFont typeface="+mj-lt"/>
                  <a:buAutoNum type="arabicPeriod"/>
                </a:pPr>
                <a:endParaRPr lang="es-PE" sz="5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 algn="just">
                  <a:buClr>
                    <a:srgbClr val="FF7D43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 </a:t>
                </a:r>
                <a:r>
                  <a:rPr lang="es-PE" sz="10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Descuentos tarifarios</a:t>
                </a:r>
              </a:p>
              <a:p>
                <a:pPr marL="228600" indent="-228600" algn="just">
                  <a:buClr>
                    <a:srgbClr val="FF7D43"/>
                  </a:buClr>
                  <a:buFont typeface="+mj-lt"/>
                  <a:buAutoNum type="arabicPeriod"/>
                </a:pPr>
                <a:endParaRPr lang="es-PE" sz="5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 algn="just">
                  <a:buClr>
                    <a:srgbClr val="FF7D43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¡Listos para adelantar inversiones!</a:t>
                </a:r>
              </a:p>
            </p:txBody>
          </p:sp>
          <p:sp>
            <p:nvSpPr>
              <p:cNvPr id="109" name="Rektangel 78"/>
              <p:cNvSpPr>
                <a:spLocks noChangeArrowheads="1"/>
              </p:cNvSpPr>
              <p:nvPr/>
            </p:nvSpPr>
            <p:spPr bwMode="auto">
              <a:xfrm>
                <a:off x="4049207" y="3726394"/>
                <a:ext cx="1909581" cy="1384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28600" indent="-228600">
                  <a:buClr>
                    <a:srgbClr val="72AF2F"/>
                  </a:buClr>
                  <a:buFont typeface="+mj-lt"/>
                  <a:buAutoNum type="arabicPeriod"/>
                </a:pPr>
                <a:r>
                  <a:rPr lang="es-PE" sz="10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Plan de Comunicación</a:t>
                </a: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 (TV, radio, on-line)</a:t>
                </a:r>
              </a:p>
              <a:p>
                <a:pPr marL="228600" indent="-228600">
                  <a:buClr>
                    <a:srgbClr val="72AF2F"/>
                  </a:buClr>
                  <a:buFont typeface="+mj-lt"/>
                  <a:buAutoNum type="arabicPeriod"/>
                </a:pPr>
                <a:endParaRPr lang="es-PE" sz="7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>
                  <a:buClr>
                    <a:srgbClr val="72AF2F"/>
                  </a:buClr>
                  <a:buFont typeface="+mj-lt"/>
                  <a:buAutoNum type="arabicPeriod"/>
                </a:pPr>
                <a:r>
                  <a:rPr lang="es-PE" sz="1000" b="1" noProof="1" smtClean="0">
                    <a:solidFill>
                      <a:srgbClr val="78B832"/>
                    </a:solidFill>
                    <a:latin typeface="Franklin Gothic Book" pitchFamily="34" charset="0"/>
                    <a:cs typeface="Arial" charset="0"/>
                  </a:rPr>
                  <a:t>Reuniones con líderes de  la  comunidad, </a:t>
                </a: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autoridades y periodistas</a:t>
                </a:r>
              </a:p>
              <a:p>
                <a:pPr marL="228600" indent="-228600">
                  <a:buClr>
                    <a:srgbClr val="72AF2F"/>
                  </a:buClr>
                  <a:buFont typeface="+mj-lt"/>
                  <a:buAutoNum type="arabicPeriod"/>
                </a:pPr>
                <a:endParaRPr lang="es-PE" sz="7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>
                  <a:buClr>
                    <a:srgbClr val="72AF2F"/>
                  </a:buClr>
                  <a:buFont typeface="+mj-lt"/>
                  <a:buAutoNum type="arabicPeriod"/>
                </a:pP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Convenio con Universidades del Callao</a:t>
                </a:r>
              </a:p>
            </p:txBody>
          </p:sp>
          <p:sp>
            <p:nvSpPr>
              <p:cNvPr id="111" name="Rektangel 78"/>
              <p:cNvSpPr>
                <a:spLocks noChangeArrowheads="1"/>
              </p:cNvSpPr>
              <p:nvPr/>
            </p:nvSpPr>
            <p:spPr bwMode="auto">
              <a:xfrm>
                <a:off x="5923820" y="3227190"/>
                <a:ext cx="1473224" cy="1685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28600" indent="-228600">
                  <a:lnSpc>
                    <a:spcPct val="150000"/>
                  </a:lnSpc>
                  <a:buClr>
                    <a:srgbClr val="FF732D"/>
                  </a:buClr>
                  <a:buFont typeface="+mj-lt"/>
                  <a:buAutoNum type="arabicPeriod"/>
                </a:pPr>
                <a:r>
                  <a:rPr lang="es-PE" sz="12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US$ 30 </a:t>
                </a:r>
                <a:r>
                  <a:rPr lang="es-PE" sz="10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millones </a:t>
                </a:r>
                <a:r>
                  <a:rPr lang="es-PE" sz="1000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adicionales en  </a:t>
                </a:r>
                <a:r>
                  <a:rPr lang="es-PE" sz="10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30 semanas</a:t>
                </a:r>
              </a:p>
              <a:p>
                <a:pPr marL="228600" indent="-228600">
                  <a:lnSpc>
                    <a:spcPct val="150000"/>
                  </a:lnSpc>
                  <a:buClr>
                    <a:srgbClr val="FF732D"/>
                  </a:buClr>
                  <a:buFont typeface="+mj-lt"/>
                  <a:buAutoNum type="arabicPeriod"/>
                </a:pPr>
                <a:endParaRPr lang="es-PE" sz="7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  <a:p>
                <a:pPr marL="228600" indent="-228600">
                  <a:lnSpc>
                    <a:spcPct val="150000"/>
                  </a:lnSpc>
                  <a:buClr>
                    <a:srgbClr val="FF732D"/>
                  </a:buClr>
                  <a:buFont typeface="+mj-lt"/>
                  <a:buAutoNum type="arabicPeriod"/>
                </a:pPr>
                <a:r>
                  <a:rPr lang="es-PE" sz="1000" b="1" noProof="1" smtClean="0">
                    <a:solidFill>
                      <a:srgbClr val="FF6E2D"/>
                    </a:solidFill>
                    <a:latin typeface="Franklin Gothic Book" pitchFamily="34" charset="0"/>
                    <a:cs typeface="Arial" charset="0"/>
                  </a:rPr>
                  <a:t>2 Grúas Móviles </a:t>
                </a:r>
                <a:r>
                  <a:rPr lang="es-PE" sz="1000" b="1" noProof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itchFamily="34" charset="0"/>
                    <a:cs typeface="Arial" charset="0"/>
                  </a:rPr>
                  <a:t>tipo Post-Pánamax </a:t>
                </a:r>
                <a:r>
                  <a:rPr lang="es-PE" sz="1000" b="1" noProof="1" smtClean="0">
                    <a:solidFill>
                      <a:srgbClr val="FF6E2D"/>
                    </a:solidFill>
                    <a:latin typeface="Franklin Gothic Book" pitchFamily="34" charset="0"/>
                    <a:cs typeface="Arial" charset="0"/>
                  </a:rPr>
                  <a:t>nuevas</a:t>
                </a:r>
                <a:endParaRPr lang="es-PE" sz="1000" noProof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itchFamily="34" charset="0"/>
                  <a:cs typeface="Arial" charset="0"/>
                </a:endParaRPr>
              </a:p>
            </p:txBody>
          </p:sp>
          <p:grpSp>
            <p:nvGrpSpPr>
              <p:cNvPr id="4" name="Group 114"/>
              <p:cNvGrpSpPr/>
              <p:nvPr/>
            </p:nvGrpSpPr>
            <p:grpSpPr>
              <a:xfrm>
                <a:off x="966910" y="3000270"/>
                <a:ext cx="876633" cy="802901"/>
                <a:chOff x="885022" y="3000270"/>
                <a:chExt cx="876633" cy="802901"/>
              </a:xfrm>
            </p:grpSpPr>
            <p:cxnSp>
              <p:nvCxnSpPr>
                <p:cNvPr id="98" name="Straight Connector 97"/>
                <p:cNvCxnSpPr/>
                <p:nvPr/>
              </p:nvCxnSpPr>
              <p:spPr>
                <a:xfrm rot="16200000" flipV="1">
                  <a:off x="934770" y="3401720"/>
                  <a:ext cx="802901" cy="1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Picture 2" descr="G:\Pictures\liderman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885022" y="3154329"/>
                  <a:ext cx="876633" cy="236691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5" name="Group 112"/>
              <p:cNvGrpSpPr/>
              <p:nvPr/>
            </p:nvGrpSpPr>
            <p:grpSpPr>
              <a:xfrm>
                <a:off x="665485" y="3546270"/>
                <a:ext cx="1553366" cy="783883"/>
                <a:chOff x="1964571" y="4083505"/>
                <a:chExt cx="1281720" cy="783883"/>
              </a:xfrm>
            </p:grpSpPr>
            <p:sp>
              <p:nvSpPr>
                <p:cNvPr id="107" name="Rektangel 41"/>
                <p:cNvSpPr/>
                <p:nvPr/>
              </p:nvSpPr>
              <p:spPr bwMode="auto">
                <a:xfrm>
                  <a:off x="1964571" y="4083505"/>
                  <a:ext cx="1281720" cy="783883"/>
                </a:xfrm>
                <a:prstGeom prst="rect">
                  <a:avLst/>
                </a:prstGeom>
                <a:gradFill flip="none" rotWithShape="1">
                  <a:gsLst>
                    <a:gs pos="35000">
                      <a:srgbClr val="9BBB59">
                        <a:shade val="51000"/>
                        <a:satMod val="130000"/>
                      </a:srgbClr>
                    </a:gs>
                    <a:gs pos="100000">
                      <a:srgbClr val="C0FF4D"/>
                    </a:gs>
                  </a:gsLst>
                  <a:lin ang="13800000" scaled="0"/>
                  <a:tileRect/>
                </a:gradFill>
                <a:ln w="12700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txBody>
                <a:bodyPr anchor="ctr"/>
                <a:lstStyle/>
                <a:p>
                  <a:pPr indent="-342900" algn="ctr">
                    <a:buFont typeface="Calibri" pitchFamily="-112" charset="0"/>
                    <a:buAutoNum type="arabicPeriod"/>
                    <a:defRPr/>
                  </a:pPr>
                  <a:endParaRPr lang="en-US" noProof="1">
                    <a:solidFill>
                      <a:srgbClr val="FFFFFF"/>
                    </a:solidFill>
                    <a:latin typeface="Calibri" pitchFamily="-112" charset="0"/>
                  </a:endParaRPr>
                </a:p>
              </p:txBody>
            </p:sp>
            <p:sp>
              <p:nvSpPr>
                <p:cNvPr id="110" name="Rektangel 44"/>
                <p:cNvSpPr>
                  <a:spLocks noChangeArrowheads="1"/>
                </p:cNvSpPr>
                <p:nvPr/>
              </p:nvSpPr>
              <p:spPr bwMode="auto">
                <a:xfrm>
                  <a:off x="1966050" y="4128977"/>
                  <a:ext cx="1267104" cy="669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da-DK" sz="1250" b="1" dirty="0" smtClean="0">
                      <a:solidFill>
                        <a:schemeClr val="bg1"/>
                      </a:solidFill>
                      <a:latin typeface="Franklin Gothic Book" pitchFamily="34" charset="0"/>
                    </a:rPr>
                    <a:t>Inclusión Social &amp;</a:t>
                  </a:r>
                </a:p>
                <a:p>
                  <a:pPr algn="ctr"/>
                  <a:r>
                    <a:rPr lang="da-DK" sz="1250" b="1" dirty="0" smtClean="0">
                      <a:solidFill>
                        <a:schemeClr val="bg1"/>
                      </a:solidFill>
                      <a:latin typeface="Franklin Gothic Book" pitchFamily="34" charset="0"/>
                    </a:rPr>
                    <a:t>Cambios de Seguridad</a:t>
                  </a:r>
                </a:p>
              </p:txBody>
            </p:sp>
          </p:grpSp>
          <p:cxnSp>
            <p:nvCxnSpPr>
              <p:cNvPr id="118" name="Straight Connector 117"/>
              <p:cNvCxnSpPr/>
              <p:nvPr/>
            </p:nvCxnSpPr>
            <p:spPr>
              <a:xfrm rot="16200000" flipV="1">
                <a:off x="2840756" y="2856759"/>
                <a:ext cx="802901" cy="1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4" name="Rektangel 43"/>
              <p:cNvSpPr/>
              <p:nvPr/>
            </p:nvSpPr>
            <p:spPr bwMode="auto">
              <a:xfrm>
                <a:off x="4210298" y="2732421"/>
                <a:ext cx="1553366" cy="780223"/>
              </a:xfrm>
              <a:prstGeom prst="rect">
                <a:avLst/>
              </a:prstGeom>
              <a:gradFill flip="none" rotWithShape="1">
                <a:gsLst>
                  <a:gs pos="35000">
                    <a:srgbClr val="9BBB59">
                      <a:shade val="51000"/>
                      <a:satMod val="130000"/>
                    </a:srgbClr>
                  </a:gs>
                  <a:gs pos="100000">
                    <a:srgbClr val="C0FF4D"/>
                  </a:gs>
                </a:gsLst>
                <a:lin ang="13800000" scaled="0"/>
                <a:tileRect/>
              </a:gradFill>
              <a:ln w="12700"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txBody>
              <a:bodyPr anchor="ctr"/>
              <a:lstStyle/>
              <a:p>
                <a:pPr indent="-342900" algn="ctr">
                  <a:defRPr/>
                </a:pPr>
                <a:r>
                  <a:rPr lang="es-PE" sz="1250" b="1" noProof="1" smtClean="0">
                    <a:solidFill>
                      <a:schemeClr val="bg1"/>
                    </a:solidFill>
                    <a:latin typeface="Franklin Gothic Book" pitchFamily="34" charset="0"/>
                  </a:rPr>
                  <a:t>Comunicación &amp; Entendimiento</a:t>
                </a:r>
                <a:endParaRPr lang="en-US" sz="1250" b="1" noProof="1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4" name="Rektangel 51"/>
              <p:cNvSpPr/>
              <p:nvPr/>
            </p:nvSpPr>
            <p:spPr bwMode="auto">
              <a:xfrm>
                <a:off x="2441084" y="3099737"/>
                <a:ext cx="1553366" cy="78388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algn="ctr">
                  <a:defRPr/>
                </a:pPr>
                <a:r>
                  <a:rPr lang="es-PE" sz="1250" b="1" noProof="1" smtClean="0">
                    <a:solidFill>
                      <a:schemeClr val="bg1"/>
                    </a:solidFill>
                    <a:latin typeface="Franklin Gothic Book" pitchFamily="34" charset="0"/>
                  </a:rPr>
                  <a:t>Mejora de Nuestra Propuesta de Valor</a:t>
                </a:r>
                <a:endParaRPr lang="en-US" sz="1250" b="1" noProof="1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grpSp>
            <p:nvGrpSpPr>
              <p:cNvPr id="6" name="Gruppe 115"/>
              <p:cNvGrpSpPr>
                <a:grpSpLocks/>
              </p:cNvGrpSpPr>
              <p:nvPr/>
            </p:nvGrpSpPr>
            <p:grpSpPr bwMode="auto">
              <a:xfrm flipH="1">
                <a:off x="7961955" y="938227"/>
                <a:ext cx="577679" cy="1124593"/>
                <a:chOff x="1054066" y="857240"/>
                <a:chExt cx="1660566" cy="3081434"/>
              </a:xfrm>
              <a:solidFill>
                <a:schemeClr val="accent2">
                  <a:lumMod val="75000"/>
                  <a:lumOff val="25000"/>
                </a:schemeClr>
              </a:solidFill>
            </p:grpSpPr>
            <p:grpSp>
              <p:nvGrpSpPr>
                <p:cNvPr id="7" name="Gruppe 113"/>
                <p:cNvGrpSpPr/>
                <p:nvPr/>
              </p:nvGrpSpPr>
              <p:grpSpPr>
                <a:xfrm>
                  <a:off x="1054066" y="857240"/>
                  <a:ext cx="1660566" cy="3081434"/>
                  <a:chOff x="1001687" y="857232"/>
                  <a:chExt cx="946176" cy="1755775"/>
                </a:xfrm>
                <a:grpFill/>
              </p:grpSpPr>
              <p:sp>
                <p:nvSpPr>
                  <p:cNvPr id="4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901825" y="1533525"/>
                    <a:ext cx="46038" cy="46038"/>
                  </a:xfrm>
                  <a:prstGeom prst="lin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0" name="Freeform 60"/>
                  <p:cNvSpPr>
                    <a:spLocks/>
                  </p:cNvSpPr>
                  <p:nvPr/>
                </p:nvSpPr>
                <p:spPr bwMode="auto">
                  <a:xfrm>
                    <a:off x="1281087" y="1006457"/>
                    <a:ext cx="120650" cy="152400"/>
                  </a:xfrm>
                  <a:custGeom>
                    <a:avLst/>
                    <a:gdLst/>
                    <a:ahLst/>
                    <a:cxnLst>
                      <a:cxn ang="0">
                        <a:pos x="76" y="0"/>
                      </a:cxn>
                      <a:cxn ang="0">
                        <a:pos x="76" y="0"/>
                      </a:cxn>
                      <a:cxn ang="0">
                        <a:pos x="72" y="0"/>
                      </a:cxn>
                      <a:cxn ang="0">
                        <a:pos x="70" y="2"/>
                      </a:cxn>
                      <a:cxn ang="0">
                        <a:pos x="70" y="4"/>
                      </a:cxn>
                      <a:cxn ang="0">
                        <a:pos x="68" y="10"/>
                      </a:cxn>
                      <a:cxn ang="0">
                        <a:pos x="68" y="20"/>
                      </a:cxn>
                      <a:cxn ang="0">
                        <a:pos x="72" y="34"/>
                      </a:cxn>
                      <a:cxn ang="0">
                        <a:pos x="76" y="52"/>
                      </a:cxn>
                      <a:cxn ang="0">
                        <a:pos x="10" y="96"/>
                      </a:cxn>
                      <a:cxn ang="0">
                        <a:pos x="10" y="96"/>
                      </a:cxn>
                      <a:cxn ang="0">
                        <a:pos x="8" y="82"/>
                      </a:cxn>
                      <a:cxn ang="0">
                        <a:pos x="6" y="68"/>
                      </a:cxn>
                      <a:cxn ang="0">
                        <a:pos x="2" y="52"/>
                      </a:cxn>
                      <a:cxn ang="0">
                        <a:pos x="2" y="52"/>
                      </a:cxn>
                      <a:cxn ang="0">
                        <a:pos x="0" y="46"/>
                      </a:cxn>
                      <a:cxn ang="0">
                        <a:pos x="2" y="42"/>
                      </a:cxn>
                      <a:cxn ang="0">
                        <a:pos x="10" y="34"/>
                      </a:cxn>
                      <a:cxn ang="0">
                        <a:pos x="22" y="26"/>
                      </a:cxn>
                      <a:cxn ang="0">
                        <a:pos x="36" y="18"/>
                      </a:cxn>
                      <a:cxn ang="0">
                        <a:pos x="62" y="6"/>
                      </a:cxn>
                      <a:cxn ang="0">
                        <a:pos x="76" y="0"/>
                      </a:cxn>
                      <a:cxn ang="0">
                        <a:pos x="76" y="0"/>
                      </a:cxn>
                    </a:cxnLst>
                    <a:rect l="0" t="0" r="r" b="b"/>
                    <a:pathLst>
                      <a:path w="76" h="96">
                        <a:moveTo>
                          <a:pt x="76" y="0"/>
                        </a:moveTo>
                        <a:lnTo>
                          <a:pt x="76" y="0"/>
                        </a:lnTo>
                        <a:lnTo>
                          <a:pt x="72" y="0"/>
                        </a:lnTo>
                        <a:lnTo>
                          <a:pt x="70" y="2"/>
                        </a:lnTo>
                        <a:lnTo>
                          <a:pt x="70" y="4"/>
                        </a:lnTo>
                        <a:lnTo>
                          <a:pt x="68" y="10"/>
                        </a:lnTo>
                        <a:lnTo>
                          <a:pt x="68" y="20"/>
                        </a:lnTo>
                        <a:lnTo>
                          <a:pt x="72" y="34"/>
                        </a:lnTo>
                        <a:lnTo>
                          <a:pt x="76" y="52"/>
                        </a:lnTo>
                        <a:lnTo>
                          <a:pt x="10" y="96"/>
                        </a:lnTo>
                        <a:lnTo>
                          <a:pt x="10" y="96"/>
                        </a:lnTo>
                        <a:lnTo>
                          <a:pt x="8" y="82"/>
                        </a:lnTo>
                        <a:lnTo>
                          <a:pt x="6" y="68"/>
                        </a:lnTo>
                        <a:lnTo>
                          <a:pt x="2" y="52"/>
                        </a:lnTo>
                        <a:lnTo>
                          <a:pt x="2" y="52"/>
                        </a:lnTo>
                        <a:lnTo>
                          <a:pt x="0" y="46"/>
                        </a:lnTo>
                        <a:lnTo>
                          <a:pt x="2" y="42"/>
                        </a:lnTo>
                        <a:lnTo>
                          <a:pt x="10" y="34"/>
                        </a:lnTo>
                        <a:lnTo>
                          <a:pt x="22" y="26"/>
                        </a:lnTo>
                        <a:lnTo>
                          <a:pt x="36" y="18"/>
                        </a:lnTo>
                        <a:lnTo>
                          <a:pt x="62" y="6"/>
                        </a:lnTo>
                        <a:lnTo>
                          <a:pt x="76" y="0"/>
                        </a:lnTo>
                        <a:lnTo>
                          <a:pt x="76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1" name="Freeform 61"/>
                  <p:cNvSpPr>
                    <a:spLocks/>
                  </p:cNvSpPr>
                  <p:nvPr/>
                </p:nvSpPr>
                <p:spPr bwMode="auto">
                  <a:xfrm>
                    <a:off x="1217587" y="876282"/>
                    <a:ext cx="206375" cy="212725"/>
                  </a:xfrm>
                  <a:custGeom>
                    <a:avLst/>
                    <a:gdLst/>
                    <a:ahLst/>
                    <a:cxnLst>
                      <a:cxn ang="0">
                        <a:pos x="32" y="6"/>
                      </a:cxn>
                      <a:cxn ang="0">
                        <a:pos x="32" y="6"/>
                      </a:cxn>
                      <a:cxn ang="0">
                        <a:pos x="26" y="14"/>
                      </a:cxn>
                      <a:cxn ang="0">
                        <a:pos x="20" y="22"/>
                      </a:cxn>
                      <a:cxn ang="0">
                        <a:pos x="18" y="32"/>
                      </a:cxn>
                      <a:cxn ang="0">
                        <a:pos x="18" y="32"/>
                      </a:cxn>
                      <a:cxn ang="0">
                        <a:pos x="16" y="52"/>
                      </a:cxn>
                      <a:cxn ang="0">
                        <a:pos x="12" y="62"/>
                      </a:cxn>
                      <a:cxn ang="0">
                        <a:pos x="8" y="66"/>
                      </a:cxn>
                      <a:cxn ang="0">
                        <a:pos x="4" y="72"/>
                      </a:cxn>
                      <a:cxn ang="0">
                        <a:pos x="4" y="72"/>
                      </a:cxn>
                      <a:cxn ang="0">
                        <a:pos x="0" y="74"/>
                      </a:cxn>
                      <a:cxn ang="0">
                        <a:pos x="0" y="76"/>
                      </a:cxn>
                      <a:cxn ang="0">
                        <a:pos x="4" y="78"/>
                      </a:cxn>
                      <a:cxn ang="0">
                        <a:pos x="4" y="78"/>
                      </a:cxn>
                      <a:cxn ang="0">
                        <a:pos x="8" y="80"/>
                      </a:cxn>
                      <a:cxn ang="0">
                        <a:pos x="10" y="82"/>
                      </a:cxn>
                      <a:cxn ang="0">
                        <a:pos x="10" y="84"/>
                      </a:cxn>
                      <a:cxn ang="0">
                        <a:pos x="10" y="88"/>
                      </a:cxn>
                      <a:cxn ang="0">
                        <a:pos x="10" y="88"/>
                      </a:cxn>
                      <a:cxn ang="0">
                        <a:pos x="8" y="94"/>
                      </a:cxn>
                      <a:cxn ang="0">
                        <a:pos x="10" y="98"/>
                      </a:cxn>
                      <a:cxn ang="0">
                        <a:pos x="10" y="98"/>
                      </a:cxn>
                      <a:cxn ang="0">
                        <a:pos x="8" y="100"/>
                      </a:cxn>
                      <a:cxn ang="0">
                        <a:pos x="8" y="102"/>
                      </a:cxn>
                      <a:cxn ang="0">
                        <a:pos x="10" y="104"/>
                      </a:cxn>
                      <a:cxn ang="0">
                        <a:pos x="10" y="104"/>
                      </a:cxn>
                      <a:cxn ang="0">
                        <a:pos x="12" y="108"/>
                      </a:cxn>
                      <a:cxn ang="0">
                        <a:pos x="12" y="110"/>
                      </a:cxn>
                      <a:cxn ang="0">
                        <a:pos x="12" y="110"/>
                      </a:cxn>
                      <a:cxn ang="0">
                        <a:pos x="10" y="116"/>
                      </a:cxn>
                      <a:cxn ang="0">
                        <a:pos x="8" y="120"/>
                      </a:cxn>
                      <a:cxn ang="0">
                        <a:pos x="8" y="124"/>
                      </a:cxn>
                      <a:cxn ang="0">
                        <a:pos x="10" y="130"/>
                      </a:cxn>
                      <a:cxn ang="0">
                        <a:pos x="10" y="130"/>
                      </a:cxn>
                      <a:cxn ang="0">
                        <a:pos x="14" y="132"/>
                      </a:cxn>
                      <a:cxn ang="0">
                        <a:pos x="22" y="134"/>
                      </a:cxn>
                      <a:cxn ang="0">
                        <a:pos x="46" y="132"/>
                      </a:cxn>
                      <a:cxn ang="0">
                        <a:pos x="60" y="130"/>
                      </a:cxn>
                      <a:cxn ang="0">
                        <a:pos x="74" y="126"/>
                      </a:cxn>
                      <a:cxn ang="0">
                        <a:pos x="86" y="120"/>
                      </a:cxn>
                      <a:cxn ang="0">
                        <a:pos x="98" y="114"/>
                      </a:cxn>
                      <a:cxn ang="0">
                        <a:pos x="98" y="114"/>
                      </a:cxn>
                      <a:cxn ang="0">
                        <a:pos x="106" y="108"/>
                      </a:cxn>
                      <a:cxn ang="0">
                        <a:pos x="114" y="100"/>
                      </a:cxn>
                      <a:cxn ang="0">
                        <a:pos x="120" y="90"/>
                      </a:cxn>
                      <a:cxn ang="0">
                        <a:pos x="126" y="80"/>
                      </a:cxn>
                      <a:cxn ang="0">
                        <a:pos x="130" y="70"/>
                      </a:cxn>
                      <a:cxn ang="0">
                        <a:pos x="130" y="60"/>
                      </a:cxn>
                      <a:cxn ang="0">
                        <a:pos x="130" y="48"/>
                      </a:cxn>
                      <a:cxn ang="0">
                        <a:pos x="126" y="36"/>
                      </a:cxn>
                      <a:cxn ang="0">
                        <a:pos x="126" y="36"/>
                      </a:cxn>
                      <a:cxn ang="0">
                        <a:pos x="124" y="30"/>
                      </a:cxn>
                      <a:cxn ang="0">
                        <a:pos x="118" y="24"/>
                      </a:cxn>
                      <a:cxn ang="0">
                        <a:pos x="108" y="16"/>
                      </a:cxn>
                      <a:cxn ang="0">
                        <a:pos x="94" y="8"/>
                      </a:cxn>
                      <a:cxn ang="0">
                        <a:pos x="80" y="4"/>
                      </a:cxn>
                      <a:cxn ang="0">
                        <a:pos x="64" y="0"/>
                      </a:cxn>
                      <a:cxn ang="0">
                        <a:pos x="50" y="0"/>
                      </a:cxn>
                      <a:cxn ang="0">
                        <a:pos x="40" y="2"/>
                      </a:cxn>
                      <a:cxn ang="0">
                        <a:pos x="32" y="6"/>
                      </a:cxn>
                      <a:cxn ang="0">
                        <a:pos x="32" y="6"/>
                      </a:cxn>
                    </a:cxnLst>
                    <a:rect l="0" t="0" r="r" b="b"/>
                    <a:pathLst>
                      <a:path w="130" h="134">
                        <a:moveTo>
                          <a:pt x="32" y="6"/>
                        </a:moveTo>
                        <a:lnTo>
                          <a:pt x="32" y="6"/>
                        </a:lnTo>
                        <a:lnTo>
                          <a:pt x="26" y="14"/>
                        </a:lnTo>
                        <a:lnTo>
                          <a:pt x="20" y="22"/>
                        </a:lnTo>
                        <a:lnTo>
                          <a:pt x="18" y="32"/>
                        </a:lnTo>
                        <a:lnTo>
                          <a:pt x="18" y="32"/>
                        </a:lnTo>
                        <a:lnTo>
                          <a:pt x="16" y="52"/>
                        </a:lnTo>
                        <a:lnTo>
                          <a:pt x="12" y="62"/>
                        </a:lnTo>
                        <a:lnTo>
                          <a:pt x="8" y="66"/>
                        </a:lnTo>
                        <a:lnTo>
                          <a:pt x="4" y="72"/>
                        </a:lnTo>
                        <a:lnTo>
                          <a:pt x="4" y="72"/>
                        </a:lnTo>
                        <a:lnTo>
                          <a:pt x="0" y="74"/>
                        </a:lnTo>
                        <a:lnTo>
                          <a:pt x="0" y="76"/>
                        </a:lnTo>
                        <a:lnTo>
                          <a:pt x="4" y="78"/>
                        </a:lnTo>
                        <a:lnTo>
                          <a:pt x="4" y="78"/>
                        </a:lnTo>
                        <a:lnTo>
                          <a:pt x="8" y="80"/>
                        </a:lnTo>
                        <a:lnTo>
                          <a:pt x="10" y="82"/>
                        </a:lnTo>
                        <a:lnTo>
                          <a:pt x="10" y="84"/>
                        </a:lnTo>
                        <a:lnTo>
                          <a:pt x="10" y="88"/>
                        </a:lnTo>
                        <a:lnTo>
                          <a:pt x="10" y="88"/>
                        </a:lnTo>
                        <a:lnTo>
                          <a:pt x="8" y="94"/>
                        </a:lnTo>
                        <a:lnTo>
                          <a:pt x="10" y="98"/>
                        </a:lnTo>
                        <a:lnTo>
                          <a:pt x="10" y="98"/>
                        </a:lnTo>
                        <a:lnTo>
                          <a:pt x="8" y="100"/>
                        </a:lnTo>
                        <a:lnTo>
                          <a:pt x="8" y="102"/>
                        </a:lnTo>
                        <a:lnTo>
                          <a:pt x="10" y="104"/>
                        </a:lnTo>
                        <a:lnTo>
                          <a:pt x="10" y="104"/>
                        </a:lnTo>
                        <a:lnTo>
                          <a:pt x="12" y="108"/>
                        </a:lnTo>
                        <a:lnTo>
                          <a:pt x="12" y="110"/>
                        </a:lnTo>
                        <a:lnTo>
                          <a:pt x="12" y="110"/>
                        </a:lnTo>
                        <a:lnTo>
                          <a:pt x="10" y="116"/>
                        </a:lnTo>
                        <a:lnTo>
                          <a:pt x="8" y="120"/>
                        </a:lnTo>
                        <a:lnTo>
                          <a:pt x="8" y="124"/>
                        </a:lnTo>
                        <a:lnTo>
                          <a:pt x="10" y="130"/>
                        </a:lnTo>
                        <a:lnTo>
                          <a:pt x="10" y="130"/>
                        </a:lnTo>
                        <a:lnTo>
                          <a:pt x="14" y="132"/>
                        </a:lnTo>
                        <a:lnTo>
                          <a:pt x="22" y="134"/>
                        </a:lnTo>
                        <a:lnTo>
                          <a:pt x="46" y="132"/>
                        </a:lnTo>
                        <a:lnTo>
                          <a:pt x="60" y="130"/>
                        </a:lnTo>
                        <a:lnTo>
                          <a:pt x="74" y="126"/>
                        </a:lnTo>
                        <a:lnTo>
                          <a:pt x="86" y="120"/>
                        </a:lnTo>
                        <a:lnTo>
                          <a:pt x="98" y="114"/>
                        </a:lnTo>
                        <a:lnTo>
                          <a:pt x="98" y="114"/>
                        </a:lnTo>
                        <a:lnTo>
                          <a:pt x="106" y="108"/>
                        </a:lnTo>
                        <a:lnTo>
                          <a:pt x="114" y="100"/>
                        </a:lnTo>
                        <a:lnTo>
                          <a:pt x="120" y="90"/>
                        </a:lnTo>
                        <a:lnTo>
                          <a:pt x="126" y="80"/>
                        </a:lnTo>
                        <a:lnTo>
                          <a:pt x="130" y="70"/>
                        </a:lnTo>
                        <a:lnTo>
                          <a:pt x="130" y="60"/>
                        </a:lnTo>
                        <a:lnTo>
                          <a:pt x="130" y="48"/>
                        </a:lnTo>
                        <a:lnTo>
                          <a:pt x="126" y="36"/>
                        </a:lnTo>
                        <a:lnTo>
                          <a:pt x="126" y="36"/>
                        </a:lnTo>
                        <a:lnTo>
                          <a:pt x="124" y="30"/>
                        </a:lnTo>
                        <a:lnTo>
                          <a:pt x="118" y="24"/>
                        </a:lnTo>
                        <a:lnTo>
                          <a:pt x="108" y="16"/>
                        </a:lnTo>
                        <a:lnTo>
                          <a:pt x="94" y="8"/>
                        </a:lnTo>
                        <a:lnTo>
                          <a:pt x="80" y="4"/>
                        </a:lnTo>
                        <a:lnTo>
                          <a:pt x="64" y="0"/>
                        </a:lnTo>
                        <a:lnTo>
                          <a:pt x="50" y="0"/>
                        </a:lnTo>
                        <a:lnTo>
                          <a:pt x="40" y="2"/>
                        </a:lnTo>
                        <a:lnTo>
                          <a:pt x="32" y="6"/>
                        </a:lnTo>
                        <a:lnTo>
                          <a:pt x="32" y="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3" name="Freeform 62"/>
                  <p:cNvSpPr>
                    <a:spLocks/>
                  </p:cNvSpPr>
                  <p:nvPr/>
                </p:nvSpPr>
                <p:spPr bwMode="auto">
                  <a:xfrm>
                    <a:off x="1230287" y="1022332"/>
                    <a:ext cx="22225" cy="127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14" y="6"/>
                      </a:cxn>
                      <a:cxn ang="0">
                        <a:pos x="14" y="6"/>
                      </a:cxn>
                      <a:cxn ang="0">
                        <a:pos x="10" y="8"/>
                      </a:cxn>
                      <a:cxn ang="0">
                        <a:pos x="6" y="8"/>
                      </a:cxn>
                      <a:cxn ang="0">
                        <a:pos x="2" y="6"/>
                      </a:cxn>
                      <a:cxn ang="0">
                        <a:pos x="2" y="6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4" h="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14" y="6"/>
                        </a:lnTo>
                        <a:lnTo>
                          <a:pt x="14" y="6"/>
                        </a:lnTo>
                        <a:lnTo>
                          <a:pt x="10" y="8"/>
                        </a:lnTo>
                        <a:lnTo>
                          <a:pt x="6" y="8"/>
                        </a:lnTo>
                        <a:lnTo>
                          <a:pt x="2" y="6"/>
                        </a:lnTo>
                        <a:lnTo>
                          <a:pt x="2" y="6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4" name="Freeform 63"/>
                  <p:cNvSpPr>
                    <a:spLocks/>
                  </p:cNvSpPr>
                  <p:nvPr/>
                </p:nvSpPr>
                <p:spPr bwMode="auto">
                  <a:xfrm>
                    <a:off x="1249337" y="1038207"/>
                    <a:ext cx="107950" cy="76200"/>
                  </a:xfrm>
                  <a:custGeom>
                    <a:avLst/>
                    <a:gdLst/>
                    <a:ahLst/>
                    <a:cxnLst>
                      <a:cxn ang="0">
                        <a:pos x="68" y="0"/>
                      </a:cxn>
                      <a:cxn ang="0">
                        <a:pos x="68" y="0"/>
                      </a:cxn>
                      <a:cxn ang="0">
                        <a:pos x="66" y="6"/>
                      </a:cxn>
                      <a:cxn ang="0">
                        <a:pos x="64" y="10"/>
                      </a:cxn>
                      <a:cxn ang="0">
                        <a:pos x="62" y="14"/>
                      </a:cxn>
                      <a:cxn ang="0">
                        <a:pos x="62" y="14"/>
                      </a:cxn>
                      <a:cxn ang="0">
                        <a:pos x="54" y="18"/>
                      </a:cxn>
                      <a:cxn ang="0">
                        <a:pos x="40" y="24"/>
                      </a:cxn>
                      <a:cxn ang="0">
                        <a:pos x="22" y="30"/>
                      </a:cxn>
                      <a:cxn ang="0">
                        <a:pos x="12" y="32"/>
                      </a:cxn>
                      <a:cxn ang="0">
                        <a:pos x="0" y="32"/>
                      </a:cxn>
                      <a:cxn ang="0">
                        <a:pos x="20" y="32"/>
                      </a:cxn>
                      <a:cxn ang="0">
                        <a:pos x="20" y="32"/>
                      </a:cxn>
                      <a:cxn ang="0">
                        <a:pos x="22" y="38"/>
                      </a:cxn>
                      <a:cxn ang="0">
                        <a:pos x="26" y="48"/>
                      </a:cxn>
                      <a:cxn ang="0">
                        <a:pos x="26" y="48"/>
                      </a:cxn>
                      <a:cxn ang="0">
                        <a:pos x="34" y="44"/>
                      </a:cxn>
                      <a:cxn ang="0">
                        <a:pos x="48" y="34"/>
                      </a:cxn>
                      <a:cxn ang="0">
                        <a:pos x="54" y="28"/>
                      </a:cxn>
                      <a:cxn ang="0">
                        <a:pos x="62" y="20"/>
                      </a:cxn>
                      <a:cxn ang="0">
                        <a:pos x="66" y="10"/>
                      </a:cxn>
                      <a:cxn ang="0">
                        <a:pos x="68" y="0"/>
                      </a:cxn>
                      <a:cxn ang="0">
                        <a:pos x="68" y="0"/>
                      </a:cxn>
                    </a:cxnLst>
                    <a:rect l="0" t="0" r="r" b="b"/>
                    <a:pathLst>
                      <a:path w="68" h="48">
                        <a:moveTo>
                          <a:pt x="68" y="0"/>
                        </a:moveTo>
                        <a:lnTo>
                          <a:pt x="68" y="0"/>
                        </a:lnTo>
                        <a:lnTo>
                          <a:pt x="66" y="6"/>
                        </a:lnTo>
                        <a:lnTo>
                          <a:pt x="64" y="10"/>
                        </a:lnTo>
                        <a:lnTo>
                          <a:pt x="62" y="14"/>
                        </a:lnTo>
                        <a:lnTo>
                          <a:pt x="62" y="14"/>
                        </a:lnTo>
                        <a:lnTo>
                          <a:pt x="54" y="18"/>
                        </a:lnTo>
                        <a:lnTo>
                          <a:pt x="40" y="24"/>
                        </a:lnTo>
                        <a:lnTo>
                          <a:pt x="22" y="30"/>
                        </a:lnTo>
                        <a:lnTo>
                          <a:pt x="12" y="32"/>
                        </a:lnTo>
                        <a:lnTo>
                          <a:pt x="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2" y="38"/>
                        </a:lnTo>
                        <a:lnTo>
                          <a:pt x="26" y="48"/>
                        </a:lnTo>
                        <a:lnTo>
                          <a:pt x="26" y="48"/>
                        </a:lnTo>
                        <a:lnTo>
                          <a:pt x="34" y="44"/>
                        </a:lnTo>
                        <a:lnTo>
                          <a:pt x="48" y="34"/>
                        </a:lnTo>
                        <a:lnTo>
                          <a:pt x="54" y="28"/>
                        </a:lnTo>
                        <a:lnTo>
                          <a:pt x="62" y="20"/>
                        </a:lnTo>
                        <a:lnTo>
                          <a:pt x="66" y="10"/>
                        </a:lnTo>
                        <a:lnTo>
                          <a:pt x="68" y="0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6" name="Freeform 64"/>
                  <p:cNvSpPr>
                    <a:spLocks/>
                  </p:cNvSpPr>
                  <p:nvPr/>
                </p:nvSpPr>
                <p:spPr bwMode="auto">
                  <a:xfrm>
                    <a:off x="1223937" y="1000107"/>
                    <a:ext cx="25400" cy="158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8" y="2"/>
                      </a:cxn>
                      <a:cxn ang="0">
                        <a:pos x="8" y="2"/>
                      </a:cxn>
                      <a:cxn ang="0">
                        <a:pos x="12" y="4"/>
                      </a:cxn>
                      <a:cxn ang="0">
                        <a:pos x="14" y="4"/>
                      </a:cxn>
                      <a:cxn ang="0">
                        <a:pos x="16" y="2"/>
                      </a:cxn>
                      <a:cxn ang="0">
                        <a:pos x="16" y="0"/>
                      </a:cxn>
                      <a:cxn ang="0">
                        <a:pos x="16" y="0"/>
                      </a:cxn>
                      <a:cxn ang="0">
                        <a:pos x="16" y="2"/>
                      </a:cxn>
                      <a:cxn ang="0">
                        <a:pos x="16" y="4"/>
                      </a:cxn>
                      <a:cxn ang="0">
                        <a:pos x="14" y="6"/>
                      </a:cxn>
                      <a:cxn ang="0">
                        <a:pos x="14" y="6"/>
                      </a:cxn>
                      <a:cxn ang="0">
                        <a:pos x="8" y="10"/>
                      </a:cxn>
                      <a:cxn ang="0">
                        <a:pos x="6" y="10"/>
                      </a:cxn>
                      <a:cxn ang="0">
                        <a:pos x="6" y="10"/>
                      </a:cxn>
                      <a:cxn ang="0">
                        <a:pos x="6" y="8"/>
                      </a:cxn>
                      <a:cxn ang="0">
                        <a:pos x="4" y="4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6" h="1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8" y="2"/>
                        </a:lnTo>
                        <a:lnTo>
                          <a:pt x="8" y="2"/>
                        </a:lnTo>
                        <a:lnTo>
                          <a:pt x="12" y="4"/>
                        </a:lnTo>
                        <a:lnTo>
                          <a:pt x="14" y="4"/>
                        </a:lnTo>
                        <a:lnTo>
                          <a:pt x="16" y="2"/>
                        </a:lnTo>
                        <a:lnTo>
                          <a:pt x="16" y="0"/>
                        </a:lnTo>
                        <a:lnTo>
                          <a:pt x="16" y="0"/>
                        </a:lnTo>
                        <a:lnTo>
                          <a:pt x="16" y="2"/>
                        </a:lnTo>
                        <a:lnTo>
                          <a:pt x="16" y="4"/>
                        </a:lnTo>
                        <a:lnTo>
                          <a:pt x="14" y="6"/>
                        </a:lnTo>
                        <a:lnTo>
                          <a:pt x="14" y="6"/>
                        </a:lnTo>
                        <a:lnTo>
                          <a:pt x="8" y="10"/>
                        </a:lnTo>
                        <a:lnTo>
                          <a:pt x="6" y="10"/>
                        </a:lnTo>
                        <a:lnTo>
                          <a:pt x="6" y="10"/>
                        </a:lnTo>
                        <a:lnTo>
                          <a:pt x="6" y="8"/>
                        </a:lnTo>
                        <a:lnTo>
                          <a:pt x="4" y="4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7" name="Freeform 65"/>
                  <p:cNvSpPr>
                    <a:spLocks/>
                  </p:cNvSpPr>
                  <p:nvPr/>
                </p:nvSpPr>
                <p:spPr bwMode="auto">
                  <a:xfrm>
                    <a:off x="1255687" y="939782"/>
                    <a:ext cx="41275" cy="15875"/>
                  </a:xfrm>
                  <a:custGeom>
                    <a:avLst/>
                    <a:gdLst/>
                    <a:ahLst/>
                    <a:cxnLst>
                      <a:cxn ang="0">
                        <a:pos x="26" y="10"/>
                      </a:cxn>
                      <a:cxn ang="0">
                        <a:pos x="26" y="10"/>
                      </a:cxn>
                      <a:cxn ang="0">
                        <a:pos x="20" y="6"/>
                      </a:cxn>
                      <a:cxn ang="0">
                        <a:pos x="14" y="4"/>
                      </a:cxn>
                      <a:cxn ang="0">
                        <a:pos x="8" y="4"/>
                      </a:cxn>
                      <a:cxn ang="0">
                        <a:pos x="8" y="4"/>
                      </a:cxn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0" y="4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4" y="0"/>
                      </a:cxn>
                      <a:cxn ang="0">
                        <a:pos x="12" y="0"/>
                      </a:cxn>
                      <a:cxn ang="0">
                        <a:pos x="20" y="4"/>
                      </a:cxn>
                      <a:cxn ang="0">
                        <a:pos x="24" y="6"/>
                      </a:cxn>
                      <a:cxn ang="0">
                        <a:pos x="26" y="10"/>
                      </a:cxn>
                      <a:cxn ang="0">
                        <a:pos x="26" y="10"/>
                      </a:cxn>
                    </a:cxnLst>
                    <a:rect l="0" t="0" r="r" b="b"/>
                    <a:pathLst>
                      <a:path w="26" h="10">
                        <a:moveTo>
                          <a:pt x="26" y="10"/>
                        </a:moveTo>
                        <a:lnTo>
                          <a:pt x="26" y="10"/>
                        </a:lnTo>
                        <a:lnTo>
                          <a:pt x="20" y="6"/>
                        </a:lnTo>
                        <a:lnTo>
                          <a:pt x="14" y="4"/>
                        </a:lnTo>
                        <a:lnTo>
                          <a:pt x="8" y="4"/>
                        </a:lnTo>
                        <a:lnTo>
                          <a:pt x="8" y="4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4" y="0"/>
                        </a:lnTo>
                        <a:lnTo>
                          <a:pt x="12" y="0"/>
                        </a:lnTo>
                        <a:lnTo>
                          <a:pt x="20" y="4"/>
                        </a:lnTo>
                        <a:lnTo>
                          <a:pt x="24" y="6"/>
                        </a:lnTo>
                        <a:lnTo>
                          <a:pt x="26" y="10"/>
                        </a:lnTo>
                        <a:lnTo>
                          <a:pt x="26" y="1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58" name="Freeform 66"/>
                  <p:cNvSpPr>
                    <a:spLocks/>
                  </p:cNvSpPr>
                  <p:nvPr/>
                </p:nvSpPr>
                <p:spPr bwMode="auto">
                  <a:xfrm>
                    <a:off x="1255687" y="857232"/>
                    <a:ext cx="180975" cy="193675"/>
                  </a:xfrm>
                  <a:custGeom>
                    <a:avLst/>
                    <a:gdLst/>
                    <a:ahLst/>
                    <a:cxnLst>
                      <a:cxn ang="0">
                        <a:pos x="12" y="4"/>
                      </a:cxn>
                      <a:cxn ang="0">
                        <a:pos x="4" y="10"/>
                      </a:cxn>
                      <a:cxn ang="0">
                        <a:pos x="0" y="16"/>
                      </a:cxn>
                      <a:cxn ang="0">
                        <a:pos x="4" y="24"/>
                      </a:cxn>
                      <a:cxn ang="0">
                        <a:pos x="10" y="30"/>
                      </a:cxn>
                      <a:cxn ang="0">
                        <a:pos x="20" y="30"/>
                      </a:cxn>
                      <a:cxn ang="0">
                        <a:pos x="18" y="28"/>
                      </a:cxn>
                      <a:cxn ang="0">
                        <a:pos x="14" y="20"/>
                      </a:cxn>
                      <a:cxn ang="0">
                        <a:pos x="34" y="42"/>
                      </a:cxn>
                      <a:cxn ang="0">
                        <a:pos x="42" y="52"/>
                      </a:cxn>
                      <a:cxn ang="0">
                        <a:pos x="56" y="74"/>
                      </a:cxn>
                      <a:cxn ang="0">
                        <a:pos x="60" y="86"/>
                      </a:cxn>
                      <a:cxn ang="0">
                        <a:pos x="66" y="78"/>
                      </a:cxn>
                      <a:cxn ang="0">
                        <a:pos x="68" y="74"/>
                      </a:cxn>
                      <a:cxn ang="0">
                        <a:pos x="78" y="68"/>
                      </a:cxn>
                      <a:cxn ang="0">
                        <a:pos x="84" y="68"/>
                      </a:cxn>
                      <a:cxn ang="0">
                        <a:pos x="88" y="72"/>
                      </a:cxn>
                      <a:cxn ang="0">
                        <a:pos x="82" y="90"/>
                      </a:cxn>
                      <a:cxn ang="0">
                        <a:pos x="72" y="98"/>
                      </a:cxn>
                      <a:cxn ang="0">
                        <a:pos x="74" y="106"/>
                      </a:cxn>
                      <a:cxn ang="0">
                        <a:pos x="86" y="122"/>
                      </a:cxn>
                      <a:cxn ang="0">
                        <a:pos x="90" y="114"/>
                      </a:cxn>
                      <a:cxn ang="0">
                        <a:pos x="98" y="100"/>
                      </a:cxn>
                      <a:cxn ang="0">
                        <a:pos x="106" y="90"/>
                      </a:cxn>
                      <a:cxn ang="0">
                        <a:pos x="112" y="72"/>
                      </a:cxn>
                      <a:cxn ang="0">
                        <a:pos x="114" y="50"/>
                      </a:cxn>
                      <a:cxn ang="0">
                        <a:pos x="106" y="28"/>
                      </a:cxn>
                      <a:cxn ang="0">
                        <a:pos x="98" y="20"/>
                      </a:cxn>
                      <a:cxn ang="0">
                        <a:pos x="76" y="6"/>
                      </a:cxn>
                      <a:cxn ang="0">
                        <a:pos x="50" y="0"/>
                      </a:cxn>
                      <a:cxn ang="0">
                        <a:pos x="24" y="2"/>
                      </a:cxn>
                      <a:cxn ang="0">
                        <a:pos x="12" y="4"/>
                      </a:cxn>
                    </a:cxnLst>
                    <a:rect l="0" t="0" r="r" b="b"/>
                    <a:pathLst>
                      <a:path w="114" h="122">
                        <a:moveTo>
                          <a:pt x="12" y="4"/>
                        </a:moveTo>
                        <a:lnTo>
                          <a:pt x="12" y="4"/>
                        </a:lnTo>
                        <a:lnTo>
                          <a:pt x="10" y="6"/>
                        </a:lnTo>
                        <a:lnTo>
                          <a:pt x="4" y="10"/>
                        </a:lnTo>
                        <a:lnTo>
                          <a:pt x="2" y="12"/>
                        </a:lnTo>
                        <a:lnTo>
                          <a:pt x="0" y="16"/>
                        </a:lnTo>
                        <a:lnTo>
                          <a:pt x="0" y="20"/>
                        </a:lnTo>
                        <a:lnTo>
                          <a:pt x="4" y="24"/>
                        </a:lnTo>
                        <a:lnTo>
                          <a:pt x="4" y="24"/>
                        </a:lnTo>
                        <a:lnTo>
                          <a:pt x="10" y="30"/>
                        </a:lnTo>
                        <a:lnTo>
                          <a:pt x="16" y="32"/>
                        </a:lnTo>
                        <a:lnTo>
                          <a:pt x="20" y="30"/>
                        </a:lnTo>
                        <a:lnTo>
                          <a:pt x="20" y="30"/>
                        </a:lnTo>
                        <a:lnTo>
                          <a:pt x="18" y="28"/>
                        </a:lnTo>
                        <a:lnTo>
                          <a:pt x="14" y="20"/>
                        </a:lnTo>
                        <a:lnTo>
                          <a:pt x="14" y="20"/>
                        </a:lnTo>
                        <a:lnTo>
                          <a:pt x="20" y="28"/>
                        </a:lnTo>
                        <a:lnTo>
                          <a:pt x="34" y="42"/>
                        </a:lnTo>
                        <a:lnTo>
                          <a:pt x="34" y="42"/>
                        </a:lnTo>
                        <a:lnTo>
                          <a:pt x="42" y="52"/>
                        </a:lnTo>
                        <a:lnTo>
                          <a:pt x="50" y="62"/>
                        </a:lnTo>
                        <a:lnTo>
                          <a:pt x="56" y="74"/>
                        </a:lnTo>
                        <a:lnTo>
                          <a:pt x="60" y="86"/>
                        </a:lnTo>
                        <a:lnTo>
                          <a:pt x="60" y="86"/>
                        </a:lnTo>
                        <a:lnTo>
                          <a:pt x="62" y="84"/>
                        </a:lnTo>
                        <a:lnTo>
                          <a:pt x="66" y="78"/>
                        </a:lnTo>
                        <a:lnTo>
                          <a:pt x="66" y="78"/>
                        </a:lnTo>
                        <a:lnTo>
                          <a:pt x="68" y="74"/>
                        </a:lnTo>
                        <a:lnTo>
                          <a:pt x="72" y="70"/>
                        </a:lnTo>
                        <a:lnTo>
                          <a:pt x="78" y="68"/>
                        </a:lnTo>
                        <a:lnTo>
                          <a:pt x="84" y="68"/>
                        </a:lnTo>
                        <a:lnTo>
                          <a:pt x="84" y="68"/>
                        </a:lnTo>
                        <a:lnTo>
                          <a:pt x="88" y="70"/>
                        </a:lnTo>
                        <a:lnTo>
                          <a:pt x="88" y="72"/>
                        </a:lnTo>
                        <a:lnTo>
                          <a:pt x="88" y="82"/>
                        </a:lnTo>
                        <a:lnTo>
                          <a:pt x="82" y="90"/>
                        </a:lnTo>
                        <a:lnTo>
                          <a:pt x="78" y="94"/>
                        </a:lnTo>
                        <a:lnTo>
                          <a:pt x="72" y="98"/>
                        </a:lnTo>
                        <a:lnTo>
                          <a:pt x="72" y="98"/>
                        </a:lnTo>
                        <a:lnTo>
                          <a:pt x="74" y="106"/>
                        </a:lnTo>
                        <a:lnTo>
                          <a:pt x="80" y="114"/>
                        </a:lnTo>
                        <a:lnTo>
                          <a:pt x="86" y="122"/>
                        </a:lnTo>
                        <a:lnTo>
                          <a:pt x="86" y="122"/>
                        </a:lnTo>
                        <a:lnTo>
                          <a:pt x="90" y="114"/>
                        </a:lnTo>
                        <a:lnTo>
                          <a:pt x="92" y="108"/>
                        </a:lnTo>
                        <a:lnTo>
                          <a:pt x="98" y="100"/>
                        </a:lnTo>
                        <a:lnTo>
                          <a:pt x="98" y="100"/>
                        </a:lnTo>
                        <a:lnTo>
                          <a:pt x="106" y="90"/>
                        </a:lnTo>
                        <a:lnTo>
                          <a:pt x="110" y="80"/>
                        </a:lnTo>
                        <a:lnTo>
                          <a:pt x="112" y="72"/>
                        </a:lnTo>
                        <a:lnTo>
                          <a:pt x="114" y="60"/>
                        </a:lnTo>
                        <a:lnTo>
                          <a:pt x="114" y="50"/>
                        </a:lnTo>
                        <a:lnTo>
                          <a:pt x="112" y="38"/>
                        </a:lnTo>
                        <a:lnTo>
                          <a:pt x="106" y="28"/>
                        </a:lnTo>
                        <a:lnTo>
                          <a:pt x="106" y="28"/>
                        </a:lnTo>
                        <a:lnTo>
                          <a:pt x="98" y="20"/>
                        </a:lnTo>
                        <a:lnTo>
                          <a:pt x="88" y="12"/>
                        </a:lnTo>
                        <a:lnTo>
                          <a:pt x="76" y="6"/>
                        </a:lnTo>
                        <a:lnTo>
                          <a:pt x="64" y="2"/>
                        </a:lnTo>
                        <a:lnTo>
                          <a:pt x="50" y="0"/>
                        </a:lnTo>
                        <a:lnTo>
                          <a:pt x="38" y="0"/>
                        </a:lnTo>
                        <a:lnTo>
                          <a:pt x="24" y="2"/>
                        </a:lnTo>
                        <a:lnTo>
                          <a:pt x="12" y="4"/>
                        </a:lnTo>
                        <a:lnTo>
                          <a:pt x="12" y="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62" name="Freeform 67"/>
                  <p:cNvSpPr>
                    <a:spLocks/>
                  </p:cNvSpPr>
                  <p:nvPr/>
                </p:nvSpPr>
                <p:spPr bwMode="auto">
                  <a:xfrm>
                    <a:off x="1252512" y="873107"/>
                    <a:ext cx="19050" cy="38100"/>
                  </a:xfrm>
                  <a:custGeom>
                    <a:avLst/>
                    <a:gdLst/>
                    <a:ahLst/>
                    <a:cxnLst>
                      <a:cxn ang="0">
                        <a:pos x="12" y="24"/>
                      </a:cxn>
                      <a:cxn ang="0">
                        <a:pos x="12" y="24"/>
                      </a:cxn>
                      <a:cxn ang="0">
                        <a:pos x="8" y="22"/>
                      </a:cxn>
                      <a:cxn ang="0">
                        <a:pos x="2" y="16"/>
                      </a:cxn>
                      <a:cxn ang="0">
                        <a:pos x="0" y="10"/>
                      </a:cxn>
                      <a:cxn ang="0">
                        <a:pos x="0" y="6"/>
                      </a:cxn>
                      <a:cxn ang="0">
                        <a:pos x="2" y="2"/>
                      </a:cxn>
                      <a:cxn ang="0">
                        <a:pos x="8" y="0"/>
                      </a:cxn>
                      <a:cxn ang="0">
                        <a:pos x="8" y="0"/>
                      </a:cxn>
                      <a:cxn ang="0">
                        <a:pos x="6" y="0"/>
                      </a:cxn>
                      <a:cxn ang="0">
                        <a:pos x="2" y="6"/>
                      </a:cxn>
                      <a:cxn ang="0">
                        <a:pos x="2" y="10"/>
                      </a:cxn>
                      <a:cxn ang="0">
                        <a:pos x="4" y="14"/>
                      </a:cxn>
                      <a:cxn ang="0">
                        <a:pos x="6" y="18"/>
                      </a:cxn>
                      <a:cxn ang="0">
                        <a:pos x="12" y="24"/>
                      </a:cxn>
                      <a:cxn ang="0">
                        <a:pos x="12" y="24"/>
                      </a:cxn>
                    </a:cxnLst>
                    <a:rect l="0" t="0" r="r" b="b"/>
                    <a:pathLst>
                      <a:path w="12" h="24">
                        <a:moveTo>
                          <a:pt x="12" y="24"/>
                        </a:moveTo>
                        <a:lnTo>
                          <a:pt x="12" y="24"/>
                        </a:lnTo>
                        <a:lnTo>
                          <a:pt x="8" y="22"/>
                        </a:lnTo>
                        <a:lnTo>
                          <a:pt x="2" y="16"/>
                        </a:lnTo>
                        <a:lnTo>
                          <a:pt x="0" y="10"/>
                        </a:lnTo>
                        <a:lnTo>
                          <a:pt x="0" y="6"/>
                        </a:lnTo>
                        <a:lnTo>
                          <a:pt x="2" y="2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2" y="6"/>
                        </a:lnTo>
                        <a:lnTo>
                          <a:pt x="2" y="10"/>
                        </a:lnTo>
                        <a:lnTo>
                          <a:pt x="4" y="14"/>
                        </a:lnTo>
                        <a:lnTo>
                          <a:pt x="6" y="18"/>
                        </a:lnTo>
                        <a:lnTo>
                          <a:pt x="12" y="24"/>
                        </a:lnTo>
                        <a:lnTo>
                          <a:pt x="12" y="2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65" name="Freeform 68"/>
                  <p:cNvSpPr>
                    <a:spLocks/>
                  </p:cNvSpPr>
                  <p:nvPr/>
                </p:nvSpPr>
                <p:spPr bwMode="auto">
                  <a:xfrm>
                    <a:off x="1296962" y="869932"/>
                    <a:ext cx="63500" cy="76200"/>
                  </a:xfrm>
                  <a:custGeom>
                    <a:avLst/>
                    <a:gdLst/>
                    <a:ahLst/>
                    <a:cxnLst>
                      <a:cxn ang="0">
                        <a:pos x="40" y="48"/>
                      </a:cxn>
                      <a:cxn ang="0">
                        <a:pos x="40" y="48"/>
                      </a:cxn>
                      <a:cxn ang="0">
                        <a:pos x="40" y="48"/>
                      </a:cxn>
                      <a:cxn ang="0">
                        <a:pos x="34" y="46"/>
                      </a:cxn>
                      <a:cxn ang="0">
                        <a:pos x="24" y="38"/>
                      </a:cxn>
                      <a:cxn ang="0">
                        <a:pos x="16" y="30"/>
                      </a:cxn>
                      <a:cxn ang="0">
                        <a:pos x="10" y="22"/>
                      </a:cxn>
                      <a:cxn ang="0">
                        <a:pos x="6" y="12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12"/>
                      </a:cxn>
                      <a:cxn ang="0">
                        <a:pos x="10" y="24"/>
                      </a:cxn>
                      <a:cxn ang="0">
                        <a:pos x="16" y="32"/>
                      </a:cxn>
                      <a:cxn ang="0">
                        <a:pos x="22" y="38"/>
                      </a:cxn>
                      <a:cxn ang="0">
                        <a:pos x="22" y="38"/>
                      </a:cxn>
                      <a:cxn ang="0">
                        <a:pos x="34" y="46"/>
                      </a:cxn>
                      <a:cxn ang="0">
                        <a:pos x="40" y="48"/>
                      </a:cxn>
                      <a:cxn ang="0">
                        <a:pos x="40" y="48"/>
                      </a:cxn>
                    </a:cxnLst>
                    <a:rect l="0" t="0" r="r" b="b"/>
                    <a:pathLst>
                      <a:path w="40" h="48">
                        <a:moveTo>
                          <a:pt x="40" y="48"/>
                        </a:moveTo>
                        <a:lnTo>
                          <a:pt x="40" y="48"/>
                        </a:lnTo>
                        <a:lnTo>
                          <a:pt x="40" y="48"/>
                        </a:lnTo>
                        <a:lnTo>
                          <a:pt x="34" y="46"/>
                        </a:lnTo>
                        <a:lnTo>
                          <a:pt x="24" y="38"/>
                        </a:lnTo>
                        <a:lnTo>
                          <a:pt x="16" y="30"/>
                        </a:lnTo>
                        <a:lnTo>
                          <a:pt x="10" y="22"/>
                        </a:lnTo>
                        <a:lnTo>
                          <a:pt x="6" y="1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12"/>
                        </a:lnTo>
                        <a:lnTo>
                          <a:pt x="10" y="24"/>
                        </a:lnTo>
                        <a:lnTo>
                          <a:pt x="16" y="32"/>
                        </a:lnTo>
                        <a:lnTo>
                          <a:pt x="22" y="38"/>
                        </a:lnTo>
                        <a:lnTo>
                          <a:pt x="22" y="38"/>
                        </a:lnTo>
                        <a:lnTo>
                          <a:pt x="34" y="46"/>
                        </a:lnTo>
                        <a:lnTo>
                          <a:pt x="40" y="48"/>
                        </a:lnTo>
                        <a:lnTo>
                          <a:pt x="40" y="4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66" name="Freeform 69"/>
                  <p:cNvSpPr>
                    <a:spLocks/>
                  </p:cNvSpPr>
                  <p:nvPr/>
                </p:nvSpPr>
                <p:spPr bwMode="auto">
                  <a:xfrm>
                    <a:off x="1312837" y="885807"/>
                    <a:ext cx="79375" cy="603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6"/>
                      </a:cxn>
                      <a:cxn ang="0">
                        <a:pos x="14" y="16"/>
                      </a:cxn>
                      <a:cxn ang="0">
                        <a:pos x="14" y="16"/>
                      </a:cxn>
                      <a:cxn ang="0">
                        <a:pos x="30" y="28"/>
                      </a:cxn>
                      <a:cxn ang="0">
                        <a:pos x="40" y="34"/>
                      </a:cxn>
                      <a:cxn ang="0">
                        <a:pos x="50" y="38"/>
                      </a:cxn>
                      <a:cxn ang="0">
                        <a:pos x="50" y="36"/>
                      </a:cxn>
                      <a:cxn ang="0">
                        <a:pos x="50" y="36"/>
                      </a:cxn>
                      <a:cxn ang="0">
                        <a:pos x="40" y="34"/>
                      </a:cxn>
                      <a:cxn ang="0">
                        <a:pos x="32" y="28"/>
                      </a:cxn>
                      <a:cxn ang="0">
                        <a:pos x="14" y="16"/>
                      </a:cxn>
                      <a:cxn ang="0">
                        <a:pos x="4" y="6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0" h="38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6"/>
                        </a:lnTo>
                        <a:lnTo>
                          <a:pt x="14" y="16"/>
                        </a:lnTo>
                        <a:lnTo>
                          <a:pt x="14" y="16"/>
                        </a:lnTo>
                        <a:lnTo>
                          <a:pt x="30" y="28"/>
                        </a:lnTo>
                        <a:lnTo>
                          <a:pt x="40" y="34"/>
                        </a:lnTo>
                        <a:lnTo>
                          <a:pt x="50" y="38"/>
                        </a:lnTo>
                        <a:lnTo>
                          <a:pt x="50" y="36"/>
                        </a:lnTo>
                        <a:lnTo>
                          <a:pt x="50" y="36"/>
                        </a:lnTo>
                        <a:lnTo>
                          <a:pt x="40" y="34"/>
                        </a:lnTo>
                        <a:lnTo>
                          <a:pt x="32" y="28"/>
                        </a:lnTo>
                        <a:lnTo>
                          <a:pt x="14" y="16"/>
                        </a:lnTo>
                        <a:lnTo>
                          <a:pt x="4" y="6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67" name="Freeform 70"/>
                  <p:cNvSpPr>
                    <a:spLocks/>
                  </p:cNvSpPr>
                  <p:nvPr/>
                </p:nvSpPr>
                <p:spPr bwMode="auto">
                  <a:xfrm>
                    <a:off x="1319187" y="879457"/>
                    <a:ext cx="82550" cy="571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6"/>
                      </a:cxn>
                      <a:cxn ang="0">
                        <a:pos x="16" y="16"/>
                      </a:cxn>
                      <a:cxn ang="0">
                        <a:pos x="16" y="16"/>
                      </a:cxn>
                      <a:cxn ang="0">
                        <a:pos x="32" y="28"/>
                      </a:cxn>
                      <a:cxn ang="0">
                        <a:pos x="42" y="34"/>
                      </a:cxn>
                      <a:cxn ang="0">
                        <a:pos x="52" y="36"/>
                      </a:cxn>
                      <a:cxn ang="0">
                        <a:pos x="52" y="36"/>
                      </a:cxn>
                      <a:cxn ang="0">
                        <a:pos x="52" y="36"/>
                      </a:cxn>
                      <a:cxn ang="0">
                        <a:pos x="42" y="32"/>
                      </a:cxn>
                      <a:cxn ang="0">
                        <a:pos x="32" y="28"/>
                      </a:cxn>
                      <a:cxn ang="0">
                        <a:pos x="16" y="16"/>
                      </a:cxn>
                      <a:cxn ang="0">
                        <a:pos x="6" y="4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2" h="3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6"/>
                        </a:lnTo>
                        <a:lnTo>
                          <a:pt x="16" y="16"/>
                        </a:lnTo>
                        <a:lnTo>
                          <a:pt x="16" y="16"/>
                        </a:lnTo>
                        <a:lnTo>
                          <a:pt x="32" y="28"/>
                        </a:lnTo>
                        <a:lnTo>
                          <a:pt x="42" y="34"/>
                        </a:lnTo>
                        <a:lnTo>
                          <a:pt x="52" y="36"/>
                        </a:lnTo>
                        <a:lnTo>
                          <a:pt x="52" y="36"/>
                        </a:lnTo>
                        <a:lnTo>
                          <a:pt x="52" y="36"/>
                        </a:lnTo>
                        <a:lnTo>
                          <a:pt x="42" y="32"/>
                        </a:lnTo>
                        <a:lnTo>
                          <a:pt x="32" y="28"/>
                        </a:lnTo>
                        <a:lnTo>
                          <a:pt x="16" y="16"/>
                        </a:lnTo>
                        <a:lnTo>
                          <a:pt x="6" y="4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68" name="Freeform 71"/>
                  <p:cNvSpPr>
                    <a:spLocks/>
                  </p:cNvSpPr>
                  <p:nvPr/>
                </p:nvSpPr>
                <p:spPr bwMode="auto">
                  <a:xfrm>
                    <a:off x="1357287" y="977882"/>
                    <a:ext cx="22225" cy="28575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2" y="0"/>
                      </a:cxn>
                      <a:cxn ang="0">
                        <a:pos x="8" y="2"/>
                      </a:cxn>
                      <a:cxn ang="0">
                        <a:pos x="4" y="10"/>
                      </a:cxn>
                      <a:cxn ang="0">
                        <a:pos x="10" y="6"/>
                      </a:cxn>
                      <a:cxn ang="0">
                        <a:pos x="10" y="6"/>
                      </a:cxn>
                      <a:cxn ang="0">
                        <a:pos x="10" y="10"/>
                      </a:cxn>
                      <a:cxn ang="0">
                        <a:pos x="6" y="14"/>
                      </a:cxn>
                      <a:cxn ang="0">
                        <a:pos x="0" y="18"/>
                      </a:cxn>
                      <a:cxn ang="0">
                        <a:pos x="0" y="18"/>
                      </a:cxn>
                      <a:cxn ang="0">
                        <a:pos x="2" y="18"/>
                      </a:cxn>
                      <a:cxn ang="0">
                        <a:pos x="8" y="16"/>
                      </a:cxn>
                      <a:cxn ang="0">
                        <a:pos x="12" y="10"/>
                      </a:cxn>
                      <a:cxn ang="0">
                        <a:pos x="14" y="6"/>
                      </a:cxn>
                      <a:cxn ang="0">
                        <a:pos x="14" y="0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14" h="18">
                        <a:moveTo>
                          <a:pt x="14" y="0"/>
                        </a:move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8" y="2"/>
                        </a:lnTo>
                        <a:lnTo>
                          <a:pt x="4" y="10"/>
                        </a:lnTo>
                        <a:lnTo>
                          <a:pt x="10" y="6"/>
                        </a:lnTo>
                        <a:lnTo>
                          <a:pt x="10" y="6"/>
                        </a:lnTo>
                        <a:lnTo>
                          <a:pt x="10" y="10"/>
                        </a:lnTo>
                        <a:lnTo>
                          <a:pt x="6" y="14"/>
                        </a:lnTo>
                        <a:lnTo>
                          <a:pt x="0" y="18"/>
                        </a:lnTo>
                        <a:lnTo>
                          <a:pt x="0" y="18"/>
                        </a:lnTo>
                        <a:lnTo>
                          <a:pt x="2" y="18"/>
                        </a:lnTo>
                        <a:lnTo>
                          <a:pt x="8" y="16"/>
                        </a:lnTo>
                        <a:lnTo>
                          <a:pt x="12" y="10"/>
                        </a:lnTo>
                        <a:lnTo>
                          <a:pt x="14" y="6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69" name="Freeform 72"/>
                  <p:cNvSpPr>
                    <a:spLocks/>
                  </p:cNvSpPr>
                  <p:nvPr/>
                </p:nvSpPr>
                <p:spPr bwMode="auto">
                  <a:xfrm>
                    <a:off x="1325537" y="965182"/>
                    <a:ext cx="28575" cy="41275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14" y="0"/>
                      </a:cxn>
                      <a:cxn ang="0">
                        <a:pos x="12" y="8"/>
                      </a:cxn>
                      <a:cxn ang="0">
                        <a:pos x="8" y="16"/>
                      </a:cxn>
                      <a:cxn ang="0">
                        <a:pos x="4" y="20"/>
                      </a:cxn>
                      <a:cxn ang="0">
                        <a:pos x="0" y="22"/>
                      </a:cxn>
                      <a:cxn ang="0">
                        <a:pos x="10" y="26"/>
                      </a:cxn>
                      <a:cxn ang="0">
                        <a:pos x="16" y="18"/>
                      </a:cxn>
                      <a:cxn ang="0">
                        <a:pos x="18" y="10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18" h="26">
                        <a:moveTo>
                          <a:pt x="14" y="0"/>
                        </a:moveTo>
                        <a:lnTo>
                          <a:pt x="14" y="0"/>
                        </a:lnTo>
                        <a:lnTo>
                          <a:pt x="12" y="8"/>
                        </a:lnTo>
                        <a:lnTo>
                          <a:pt x="8" y="16"/>
                        </a:lnTo>
                        <a:lnTo>
                          <a:pt x="4" y="20"/>
                        </a:lnTo>
                        <a:lnTo>
                          <a:pt x="0" y="22"/>
                        </a:lnTo>
                        <a:lnTo>
                          <a:pt x="10" y="26"/>
                        </a:lnTo>
                        <a:lnTo>
                          <a:pt x="16" y="18"/>
                        </a:lnTo>
                        <a:lnTo>
                          <a:pt x="18" y="10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0" name="Freeform 73"/>
                  <p:cNvSpPr>
                    <a:spLocks/>
                  </p:cNvSpPr>
                  <p:nvPr/>
                </p:nvSpPr>
                <p:spPr bwMode="auto">
                  <a:xfrm>
                    <a:off x="1306487" y="914382"/>
                    <a:ext cx="44450" cy="539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6"/>
                      </a:cxn>
                      <a:cxn ang="0">
                        <a:pos x="2" y="16"/>
                      </a:cxn>
                      <a:cxn ang="0">
                        <a:pos x="6" y="22"/>
                      </a:cxn>
                      <a:cxn ang="0">
                        <a:pos x="10" y="28"/>
                      </a:cxn>
                      <a:cxn ang="0">
                        <a:pos x="18" y="32"/>
                      </a:cxn>
                      <a:cxn ang="0">
                        <a:pos x="28" y="34"/>
                      </a:cxn>
                      <a:cxn ang="0">
                        <a:pos x="28" y="30"/>
                      </a:cxn>
                      <a:cxn ang="0">
                        <a:pos x="26" y="28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8" h="3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2" y="16"/>
                        </a:lnTo>
                        <a:lnTo>
                          <a:pt x="6" y="22"/>
                        </a:lnTo>
                        <a:lnTo>
                          <a:pt x="10" y="28"/>
                        </a:lnTo>
                        <a:lnTo>
                          <a:pt x="18" y="32"/>
                        </a:lnTo>
                        <a:lnTo>
                          <a:pt x="28" y="34"/>
                        </a:lnTo>
                        <a:lnTo>
                          <a:pt x="28" y="30"/>
                        </a:lnTo>
                        <a:lnTo>
                          <a:pt x="26" y="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1" name="Freeform 74"/>
                  <p:cNvSpPr>
                    <a:spLocks/>
                  </p:cNvSpPr>
                  <p:nvPr/>
                </p:nvSpPr>
                <p:spPr bwMode="auto">
                  <a:xfrm>
                    <a:off x="1252512" y="965182"/>
                    <a:ext cx="28575" cy="12700"/>
                  </a:xfrm>
                  <a:custGeom>
                    <a:avLst/>
                    <a:gdLst/>
                    <a:ahLst/>
                    <a:cxnLst>
                      <a:cxn ang="0">
                        <a:pos x="18" y="8"/>
                      </a:cxn>
                      <a:cxn ang="0">
                        <a:pos x="18" y="8"/>
                      </a:cxn>
                      <a:cxn ang="0">
                        <a:pos x="14" y="6"/>
                      </a:cxn>
                      <a:cxn ang="0">
                        <a:pos x="10" y="4"/>
                      </a:cxn>
                      <a:cxn ang="0">
                        <a:pos x="6" y="0"/>
                      </a:cxn>
                      <a:cxn ang="0">
                        <a:pos x="6" y="0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10" y="6"/>
                      </a:cxn>
                      <a:cxn ang="0">
                        <a:pos x="18" y="8"/>
                      </a:cxn>
                      <a:cxn ang="0">
                        <a:pos x="18" y="8"/>
                      </a:cxn>
                    </a:cxnLst>
                    <a:rect l="0" t="0" r="r" b="b"/>
                    <a:pathLst>
                      <a:path w="18" h="8">
                        <a:moveTo>
                          <a:pt x="18" y="8"/>
                        </a:moveTo>
                        <a:lnTo>
                          <a:pt x="18" y="8"/>
                        </a:lnTo>
                        <a:lnTo>
                          <a:pt x="14" y="6"/>
                        </a:lnTo>
                        <a:lnTo>
                          <a:pt x="10" y="4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10" y="6"/>
                        </a:lnTo>
                        <a:lnTo>
                          <a:pt x="18" y="8"/>
                        </a:lnTo>
                        <a:lnTo>
                          <a:pt x="18" y="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2" name="Freeform 75"/>
                  <p:cNvSpPr>
                    <a:spLocks/>
                  </p:cNvSpPr>
                  <p:nvPr/>
                </p:nvSpPr>
                <p:spPr bwMode="auto">
                  <a:xfrm>
                    <a:off x="1258862" y="968357"/>
                    <a:ext cx="6350" cy="9525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4" y="6"/>
                      </a:cxn>
                      <a:cxn ang="0">
                        <a:pos x="4" y="2"/>
                      </a:cxn>
                      <a:cxn ang="0">
                        <a:pos x="4" y="2"/>
                      </a:cxn>
                      <a:cxn ang="0">
                        <a:pos x="4" y="2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4" h="6">
                        <a:moveTo>
                          <a:pt x="0" y="2"/>
                        </a:move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4" y="6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3" name="Freeform 76"/>
                  <p:cNvSpPr>
                    <a:spLocks/>
                  </p:cNvSpPr>
                  <p:nvPr/>
                </p:nvSpPr>
                <p:spPr bwMode="auto">
                  <a:xfrm>
                    <a:off x="1233462" y="1044557"/>
                    <a:ext cx="12700" cy="63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0"/>
                      </a:cxn>
                      <a:cxn ang="0">
                        <a:pos x="6" y="0"/>
                      </a:cxn>
                      <a:cxn ang="0">
                        <a:pos x="8" y="0"/>
                      </a:cxn>
                      <a:cxn ang="0">
                        <a:pos x="8" y="0"/>
                      </a:cxn>
                      <a:cxn ang="0">
                        <a:pos x="8" y="2"/>
                      </a:cxn>
                      <a:cxn ang="0">
                        <a:pos x="4" y="4"/>
                      </a:cxn>
                      <a:cxn ang="0">
                        <a:pos x="2" y="4"/>
                      </a:cxn>
                      <a:cxn ang="0">
                        <a:pos x="2" y="4"/>
                      </a:cxn>
                      <a:cxn ang="0">
                        <a:pos x="2" y="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" h="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8" y="2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4" name="Freeform 77"/>
                  <p:cNvSpPr>
                    <a:spLocks/>
                  </p:cNvSpPr>
                  <p:nvPr/>
                </p:nvSpPr>
                <p:spPr bwMode="auto">
                  <a:xfrm>
                    <a:off x="1001687" y="2333607"/>
                    <a:ext cx="174625" cy="53975"/>
                  </a:xfrm>
                  <a:custGeom>
                    <a:avLst/>
                    <a:gdLst/>
                    <a:ahLst/>
                    <a:cxnLst>
                      <a:cxn ang="0">
                        <a:pos x="56" y="2"/>
                      </a:cxn>
                      <a:cxn ang="0">
                        <a:pos x="56" y="2"/>
                      </a:cxn>
                      <a:cxn ang="0">
                        <a:pos x="44" y="8"/>
                      </a:cxn>
                      <a:cxn ang="0">
                        <a:pos x="36" y="12"/>
                      </a:cxn>
                      <a:cxn ang="0">
                        <a:pos x="26" y="16"/>
                      </a:cxn>
                      <a:cxn ang="0">
                        <a:pos x="26" y="16"/>
                      </a:cxn>
                      <a:cxn ang="0">
                        <a:pos x="10" y="18"/>
                      </a:cxn>
                      <a:cxn ang="0">
                        <a:pos x="10" y="18"/>
                      </a:cxn>
                      <a:cxn ang="0">
                        <a:pos x="6" y="22"/>
                      </a:cxn>
                      <a:cxn ang="0">
                        <a:pos x="2" y="28"/>
                      </a:cxn>
                      <a:cxn ang="0">
                        <a:pos x="0" y="34"/>
                      </a:cxn>
                      <a:cxn ang="0">
                        <a:pos x="0" y="34"/>
                      </a:cxn>
                      <a:cxn ang="0">
                        <a:pos x="50" y="32"/>
                      </a:cxn>
                      <a:cxn ang="0">
                        <a:pos x="50" y="32"/>
                      </a:cxn>
                      <a:cxn ang="0">
                        <a:pos x="60" y="28"/>
                      </a:cxn>
                      <a:cxn ang="0">
                        <a:pos x="70" y="24"/>
                      </a:cxn>
                      <a:cxn ang="0">
                        <a:pos x="80" y="22"/>
                      </a:cxn>
                      <a:cxn ang="0">
                        <a:pos x="80" y="30"/>
                      </a:cxn>
                      <a:cxn ang="0">
                        <a:pos x="106" y="28"/>
                      </a:cxn>
                      <a:cxn ang="0">
                        <a:pos x="110" y="12"/>
                      </a:cxn>
                      <a:cxn ang="0">
                        <a:pos x="110" y="12"/>
                      </a:cxn>
                      <a:cxn ang="0">
                        <a:pos x="106" y="10"/>
                      </a:cxn>
                      <a:cxn ang="0">
                        <a:pos x="106" y="8"/>
                      </a:cxn>
                      <a:cxn ang="0">
                        <a:pos x="104" y="4"/>
                      </a:cxn>
                      <a:cxn ang="0">
                        <a:pos x="104" y="4"/>
                      </a:cxn>
                      <a:cxn ang="0">
                        <a:pos x="100" y="2"/>
                      </a:cxn>
                      <a:cxn ang="0">
                        <a:pos x="96" y="2"/>
                      </a:cxn>
                      <a:cxn ang="0">
                        <a:pos x="78" y="0"/>
                      </a:cxn>
                      <a:cxn ang="0">
                        <a:pos x="56" y="2"/>
                      </a:cxn>
                      <a:cxn ang="0">
                        <a:pos x="56" y="2"/>
                      </a:cxn>
                    </a:cxnLst>
                    <a:rect l="0" t="0" r="r" b="b"/>
                    <a:pathLst>
                      <a:path w="110" h="34">
                        <a:moveTo>
                          <a:pt x="56" y="2"/>
                        </a:moveTo>
                        <a:lnTo>
                          <a:pt x="56" y="2"/>
                        </a:lnTo>
                        <a:lnTo>
                          <a:pt x="44" y="8"/>
                        </a:lnTo>
                        <a:lnTo>
                          <a:pt x="36" y="12"/>
                        </a:lnTo>
                        <a:lnTo>
                          <a:pt x="26" y="16"/>
                        </a:lnTo>
                        <a:lnTo>
                          <a:pt x="26" y="16"/>
                        </a:lnTo>
                        <a:lnTo>
                          <a:pt x="10" y="18"/>
                        </a:lnTo>
                        <a:lnTo>
                          <a:pt x="10" y="18"/>
                        </a:lnTo>
                        <a:lnTo>
                          <a:pt x="6" y="22"/>
                        </a:lnTo>
                        <a:lnTo>
                          <a:pt x="2" y="28"/>
                        </a:lnTo>
                        <a:lnTo>
                          <a:pt x="0" y="34"/>
                        </a:lnTo>
                        <a:lnTo>
                          <a:pt x="0" y="34"/>
                        </a:lnTo>
                        <a:lnTo>
                          <a:pt x="50" y="32"/>
                        </a:lnTo>
                        <a:lnTo>
                          <a:pt x="50" y="32"/>
                        </a:lnTo>
                        <a:lnTo>
                          <a:pt x="60" y="28"/>
                        </a:lnTo>
                        <a:lnTo>
                          <a:pt x="70" y="24"/>
                        </a:lnTo>
                        <a:lnTo>
                          <a:pt x="80" y="22"/>
                        </a:lnTo>
                        <a:lnTo>
                          <a:pt x="80" y="30"/>
                        </a:lnTo>
                        <a:lnTo>
                          <a:pt x="106" y="28"/>
                        </a:lnTo>
                        <a:lnTo>
                          <a:pt x="110" y="12"/>
                        </a:lnTo>
                        <a:lnTo>
                          <a:pt x="110" y="12"/>
                        </a:lnTo>
                        <a:lnTo>
                          <a:pt x="106" y="10"/>
                        </a:lnTo>
                        <a:lnTo>
                          <a:pt x="106" y="8"/>
                        </a:lnTo>
                        <a:lnTo>
                          <a:pt x="104" y="4"/>
                        </a:lnTo>
                        <a:lnTo>
                          <a:pt x="104" y="4"/>
                        </a:lnTo>
                        <a:lnTo>
                          <a:pt x="100" y="2"/>
                        </a:lnTo>
                        <a:lnTo>
                          <a:pt x="96" y="2"/>
                        </a:lnTo>
                        <a:lnTo>
                          <a:pt x="78" y="0"/>
                        </a:lnTo>
                        <a:lnTo>
                          <a:pt x="56" y="2"/>
                        </a:lnTo>
                        <a:lnTo>
                          <a:pt x="56" y="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5" name="Freeform 78"/>
                  <p:cNvSpPr>
                    <a:spLocks/>
                  </p:cNvSpPr>
                  <p:nvPr/>
                </p:nvSpPr>
                <p:spPr bwMode="auto">
                  <a:xfrm>
                    <a:off x="1300137" y="2527282"/>
                    <a:ext cx="171450" cy="85725"/>
                  </a:xfrm>
                  <a:custGeom>
                    <a:avLst/>
                    <a:gdLst/>
                    <a:ahLst/>
                    <a:cxnLst>
                      <a:cxn ang="0">
                        <a:pos x="52" y="10"/>
                      </a:cxn>
                      <a:cxn ang="0">
                        <a:pos x="52" y="10"/>
                      </a:cxn>
                      <a:cxn ang="0">
                        <a:pos x="42" y="20"/>
                      </a:cxn>
                      <a:cxn ang="0">
                        <a:pos x="32" y="28"/>
                      </a:cxn>
                      <a:cxn ang="0">
                        <a:pos x="24" y="34"/>
                      </a:cxn>
                      <a:cxn ang="0">
                        <a:pos x="24" y="34"/>
                      </a:cxn>
                      <a:cxn ang="0">
                        <a:pos x="6" y="38"/>
                      </a:cxn>
                      <a:cxn ang="0">
                        <a:pos x="6" y="38"/>
                      </a:cxn>
                      <a:cxn ang="0">
                        <a:pos x="4" y="40"/>
                      </a:cxn>
                      <a:cxn ang="0">
                        <a:pos x="2" y="46"/>
                      </a:cxn>
                      <a:cxn ang="0">
                        <a:pos x="0" y="54"/>
                      </a:cxn>
                      <a:cxn ang="0">
                        <a:pos x="0" y="54"/>
                      </a:cxn>
                      <a:cxn ang="0">
                        <a:pos x="54" y="52"/>
                      </a:cxn>
                      <a:cxn ang="0">
                        <a:pos x="54" y="52"/>
                      </a:cxn>
                      <a:cxn ang="0">
                        <a:pos x="60" y="44"/>
                      </a:cxn>
                      <a:cxn ang="0">
                        <a:pos x="66" y="38"/>
                      </a:cxn>
                      <a:cxn ang="0">
                        <a:pos x="74" y="34"/>
                      </a:cxn>
                      <a:cxn ang="0">
                        <a:pos x="80" y="44"/>
                      </a:cxn>
                      <a:cxn ang="0">
                        <a:pos x="108" y="30"/>
                      </a:cxn>
                      <a:cxn ang="0">
                        <a:pos x="106" y="18"/>
                      </a:cxn>
                      <a:cxn ang="0">
                        <a:pos x="106" y="18"/>
                      </a:cxn>
                      <a:cxn ang="0">
                        <a:pos x="106" y="14"/>
                      </a:cxn>
                      <a:cxn ang="0">
                        <a:pos x="104" y="2"/>
                      </a:cxn>
                      <a:cxn ang="0">
                        <a:pos x="104" y="2"/>
                      </a:cxn>
                      <a:cxn ang="0">
                        <a:pos x="100" y="0"/>
                      </a:cxn>
                      <a:cxn ang="0">
                        <a:pos x="94" y="0"/>
                      </a:cxn>
                      <a:cxn ang="0">
                        <a:pos x="76" y="2"/>
                      </a:cxn>
                      <a:cxn ang="0">
                        <a:pos x="52" y="10"/>
                      </a:cxn>
                      <a:cxn ang="0">
                        <a:pos x="52" y="10"/>
                      </a:cxn>
                    </a:cxnLst>
                    <a:rect l="0" t="0" r="r" b="b"/>
                    <a:pathLst>
                      <a:path w="108" h="54">
                        <a:moveTo>
                          <a:pt x="52" y="10"/>
                        </a:moveTo>
                        <a:lnTo>
                          <a:pt x="52" y="10"/>
                        </a:lnTo>
                        <a:lnTo>
                          <a:pt x="42" y="20"/>
                        </a:lnTo>
                        <a:lnTo>
                          <a:pt x="32" y="28"/>
                        </a:lnTo>
                        <a:lnTo>
                          <a:pt x="24" y="34"/>
                        </a:lnTo>
                        <a:lnTo>
                          <a:pt x="24" y="34"/>
                        </a:lnTo>
                        <a:lnTo>
                          <a:pt x="6" y="38"/>
                        </a:lnTo>
                        <a:lnTo>
                          <a:pt x="6" y="38"/>
                        </a:lnTo>
                        <a:lnTo>
                          <a:pt x="4" y="40"/>
                        </a:lnTo>
                        <a:lnTo>
                          <a:pt x="2" y="46"/>
                        </a:lnTo>
                        <a:lnTo>
                          <a:pt x="0" y="54"/>
                        </a:lnTo>
                        <a:lnTo>
                          <a:pt x="0" y="54"/>
                        </a:lnTo>
                        <a:lnTo>
                          <a:pt x="54" y="52"/>
                        </a:lnTo>
                        <a:lnTo>
                          <a:pt x="54" y="52"/>
                        </a:lnTo>
                        <a:lnTo>
                          <a:pt x="60" y="44"/>
                        </a:lnTo>
                        <a:lnTo>
                          <a:pt x="66" y="38"/>
                        </a:lnTo>
                        <a:lnTo>
                          <a:pt x="74" y="34"/>
                        </a:lnTo>
                        <a:lnTo>
                          <a:pt x="80" y="44"/>
                        </a:lnTo>
                        <a:lnTo>
                          <a:pt x="108" y="30"/>
                        </a:lnTo>
                        <a:lnTo>
                          <a:pt x="106" y="18"/>
                        </a:lnTo>
                        <a:lnTo>
                          <a:pt x="106" y="18"/>
                        </a:lnTo>
                        <a:lnTo>
                          <a:pt x="106" y="14"/>
                        </a:lnTo>
                        <a:lnTo>
                          <a:pt x="104" y="2"/>
                        </a:lnTo>
                        <a:lnTo>
                          <a:pt x="104" y="2"/>
                        </a:lnTo>
                        <a:lnTo>
                          <a:pt x="100" y="0"/>
                        </a:lnTo>
                        <a:lnTo>
                          <a:pt x="94" y="0"/>
                        </a:lnTo>
                        <a:lnTo>
                          <a:pt x="76" y="2"/>
                        </a:lnTo>
                        <a:lnTo>
                          <a:pt x="52" y="10"/>
                        </a:lnTo>
                        <a:lnTo>
                          <a:pt x="52" y="1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6" name="Freeform 79"/>
                  <p:cNvSpPr>
                    <a:spLocks/>
                  </p:cNvSpPr>
                  <p:nvPr/>
                </p:nvSpPr>
                <p:spPr bwMode="auto">
                  <a:xfrm>
                    <a:off x="1033439" y="1533506"/>
                    <a:ext cx="504825" cy="1028701"/>
                  </a:xfrm>
                  <a:custGeom>
                    <a:avLst/>
                    <a:gdLst/>
                    <a:ahLst/>
                    <a:cxnLst>
                      <a:cxn ang="0">
                        <a:pos x="230" y="34"/>
                      </a:cxn>
                      <a:cxn ang="0">
                        <a:pos x="238" y="34"/>
                      </a:cxn>
                      <a:cxn ang="0">
                        <a:pos x="250" y="46"/>
                      </a:cxn>
                      <a:cxn ang="0">
                        <a:pos x="264" y="78"/>
                      </a:cxn>
                      <a:cxn ang="0">
                        <a:pos x="272" y="134"/>
                      </a:cxn>
                      <a:cxn ang="0">
                        <a:pos x="274" y="142"/>
                      </a:cxn>
                      <a:cxn ang="0">
                        <a:pos x="278" y="138"/>
                      </a:cxn>
                      <a:cxn ang="0">
                        <a:pos x="282" y="136"/>
                      </a:cxn>
                      <a:cxn ang="0">
                        <a:pos x="284" y="154"/>
                      </a:cxn>
                      <a:cxn ang="0">
                        <a:pos x="280" y="204"/>
                      </a:cxn>
                      <a:cxn ang="0">
                        <a:pos x="268" y="330"/>
                      </a:cxn>
                      <a:cxn ang="0">
                        <a:pos x="266" y="376"/>
                      </a:cxn>
                      <a:cxn ang="0">
                        <a:pos x="274" y="462"/>
                      </a:cxn>
                      <a:cxn ang="0">
                        <a:pos x="290" y="534"/>
                      </a:cxn>
                      <a:cxn ang="0">
                        <a:pos x="318" y="618"/>
                      </a:cxn>
                      <a:cxn ang="0">
                        <a:pos x="304" y="626"/>
                      </a:cxn>
                      <a:cxn ang="0">
                        <a:pos x="258" y="644"/>
                      </a:cxn>
                      <a:cxn ang="0">
                        <a:pos x="226" y="648"/>
                      </a:cxn>
                      <a:cxn ang="0">
                        <a:pos x="216" y="642"/>
                      </a:cxn>
                      <a:cxn ang="0">
                        <a:pos x="218" y="622"/>
                      </a:cxn>
                      <a:cxn ang="0">
                        <a:pos x="220" y="572"/>
                      </a:cxn>
                      <a:cxn ang="0">
                        <a:pos x="208" y="516"/>
                      </a:cxn>
                      <a:cxn ang="0">
                        <a:pos x="188" y="434"/>
                      </a:cxn>
                      <a:cxn ang="0">
                        <a:pos x="186" y="400"/>
                      </a:cxn>
                      <a:cxn ang="0">
                        <a:pos x="184" y="186"/>
                      </a:cxn>
                      <a:cxn ang="0">
                        <a:pos x="168" y="194"/>
                      </a:cxn>
                      <a:cxn ang="0">
                        <a:pos x="114" y="226"/>
                      </a:cxn>
                      <a:cxn ang="0">
                        <a:pos x="86" y="252"/>
                      </a:cxn>
                      <a:cxn ang="0">
                        <a:pos x="80" y="266"/>
                      </a:cxn>
                      <a:cxn ang="0">
                        <a:pos x="82" y="288"/>
                      </a:cxn>
                      <a:cxn ang="0">
                        <a:pos x="102" y="368"/>
                      </a:cxn>
                      <a:cxn ang="0">
                        <a:pos x="118" y="432"/>
                      </a:cxn>
                      <a:cxn ang="0">
                        <a:pos x="124" y="506"/>
                      </a:cxn>
                      <a:cxn ang="0">
                        <a:pos x="116" y="510"/>
                      </a:cxn>
                      <a:cxn ang="0">
                        <a:pos x="96" y="516"/>
                      </a:cxn>
                      <a:cxn ang="0">
                        <a:pos x="66" y="518"/>
                      </a:cxn>
                      <a:cxn ang="0">
                        <a:pos x="28" y="508"/>
                      </a:cxn>
                      <a:cxn ang="0">
                        <a:pos x="30" y="494"/>
                      </a:cxn>
                      <a:cxn ang="0">
                        <a:pos x="26" y="406"/>
                      </a:cxn>
                      <a:cxn ang="0">
                        <a:pos x="18" y="348"/>
                      </a:cxn>
                      <a:cxn ang="0">
                        <a:pos x="4" y="270"/>
                      </a:cxn>
                      <a:cxn ang="0">
                        <a:pos x="0" y="230"/>
                      </a:cxn>
                      <a:cxn ang="0">
                        <a:pos x="2" y="224"/>
                      </a:cxn>
                      <a:cxn ang="0">
                        <a:pos x="24" y="198"/>
                      </a:cxn>
                      <a:cxn ang="0">
                        <a:pos x="72" y="152"/>
                      </a:cxn>
                      <a:cxn ang="0">
                        <a:pos x="136" y="96"/>
                      </a:cxn>
                      <a:cxn ang="0">
                        <a:pos x="142" y="88"/>
                      </a:cxn>
                      <a:cxn ang="0">
                        <a:pos x="140" y="58"/>
                      </a:cxn>
                      <a:cxn ang="0">
                        <a:pos x="146" y="30"/>
                      </a:cxn>
                      <a:cxn ang="0">
                        <a:pos x="156" y="0"/>
                      </a:cxn>
                      <a:cxn ang="0">
                        <a:pos x="166" y="8"/>
                      </a:cxn>
                      <a:cxn ang="0">
                        <a:pos x="202" y="30"/>
                      </a:cxn>
                      <a:cxn ang="0">
                        <a:pos x="224" y="38"/>
                      </a:cxn>
                      <a:cxn ang="0">
                        <a:pos x="230" y="34"/>
                      </a:cxn>
                    </a:cxnLst>
                    <a:rect l="0" t="0" r="r" b="b"/>
                    <a:pathLst>
                      <a:path w="318" h="648">
                        <a:moveTo>
                          <a:pt x="230" y="34"/>
                        </a:moveTo>
                        <a:lnTo>
                          <a:pt x="230" y="34"/>
                        </a:lnTo>
                        <a:lnTo>
                          <a:pt x="232" y="34"/>
                        </a:lnTo>
                        <a:lnTo>
                          <a:pt x="238" y="34"/>
                        </a:lnTo>
                        <a:lnTo>
                          <a:pt x="244" y="38"/>
                        </a:lnTo>
                        <a:lnTo>
                          <a:pt x="250" y="46"/>
                        </a:lnTo>
                        <a:lnTo>
                          <a:pt x="258" y="58"/>
                        </a:lnTo>
                        <a:lnTo>
                          <a:pt x="264" y="78"/>
                        </a:lnTo>
                        <a:lnTo>
                          <a:pt x="270" y="102"/>
                        </a:lnTo>
                        <a:lnTo>
                          <a:pt x="272" y="134"/>
                        </a:lnTo>
                        <a:lnTo>
                          <a:pt x="272" y="134"/>
                        </a:lnTo>
                        <a:lnTo>
                          <a:pt x="274" y="142"/>
                        </a:lnTo>
                        <a:lnTo>
                          <a:pt x="276" y="142"/>
                        </a:lnTo>
                        <a:lnTo>
                          <a:pt x="278" y="138"/>
                        </a:lnTo>
                        <a:lnTo>
                          <a:pt x="280" y="136"/>
                        </a:lnTo>
                        <a:lnTo>
                          <a:pt x="282" y="136"/>
                        </a:lnTo>
                        <a:lnTo>
                          <a:pt x="284" y="142"/>
                        </a:lnTo>
                        <a:lnTo>
                          <a:pt x="284" y="154"/>
                        </a:lnTo>
                        <a:lnTo>
                          <a:pt x="284" y="154"/>
                        </a:lnTo>
                        <a:lnTo>
                          <a:pt x="280" y="204"/>
                        </a:lnTo>
                        <a:lnTo>
                          <a:pt x="274" y="268"/>
                        </a:lnTo>
                        <a:lnTo>
                          <a:pt x="268" y="330"/>
                        </a:lnTo>
                        <a:lnTo>
                          <a:pt x="266" y="376"/>
                        </a:lnTo>
                        <a:lnTo>
                          <a:pt x="266" y="376"/>
                        </a:lnTo>
                        <a:lnTo>
                          <a:pt x="270" y="420"/>
                        </a:lnTo>
                        <a:lnTo>
                          <a:pt x="274" y="462"/>
                        </a:lnTo>
                        <a:lnTo>
                          <a:pt x="282" y="500"/>
                        </a:lnTo>
                        <a:lnTo>
                          <a:pt x="290" y="534"/>
                        </a:lnTo>
                        <a:lnTo>
                          <a:pt x="308" y="586"/>
                        </a:lnTo>
                        <a:lnTo>
                          <a:pt x="318" y="618"/>
                        </a:lnTo>
                        <a:lnTo>
                          <a:pt x="318" y="618"/>
                        </a:lnTo>
                        <a:lnTo>
                          <a:pt x="304" y="626"/>
                        </a:lnTo>
                        <a:lnTo>
                          <a:pt x="276" y="638"/>
                        </a:lnTo>
                        <a:lnTo>
                          <a:pt x="258" y="644"/>
                        </a:lnTo>
                        <a:lnTo>
                          <a:pt x="242" y="648"/>
                        </a:lnTo>
                        <a:lnTo>
                          <a:pt x="226" y="648"/>
                        </a:lnTo>
                        <a:lnTo>
                          <a:pt x="220" y="646"/>
                        </a:lnTo>
                        <a:lnTo>
                          <a:pt x="216" y="642"/>
                        </a:lnTo>
                        <a:lnTo>
                          <a:pt x="216" y="642"/>
                        </a:lnTo>
                        <a:lnTo>
                          <a:pt x="218" y="622"/>
                        </a:lnTo>
                        <a:lnTo>
                          <a:pt x="220" y="604"/>
                        </a:lnTo>
                        <a:lnTo>
                          <a:pt x="220" y="572"/>
                        </a:lnTo>
                        <a:lnTo>
                          <a:pt x="216" y="542"/>
                        </a:lnTo>
                        <a:lnTo>
                          <a:pt x="208" y="516"/>
                        </a:lnTo>
                        <a:lnTo>
                          <a:pt x="194" y="464"/>
                        </a:lnTo>
                        <a:lnTo>
                          <a:pt x="188" y="434"/>
                        </a:lnTo>
                        <a:lnTo>
                          <a:pt x="186" y="400"/>
                        </a:lnTo>
                        <a:lnTo>
                          <a:pt x="186" y="400"/>
                        </a:lnTo>
                        <a:lnTo>
                          <a:pt x="184" y="256"/>
                        </a:lnTo>
                        <a:lnTo>
                          <a:pt x="184" y="186"/>
                        </a:lnTo>
                        <a:lnTo>
                          <a:pt x="184" y="186"/>
                        </a:lnTo>
                        <a:lnTo>
                          <a:pt x="168" y="194"/>
                        </a:lnTo>
                        <a:lnTo>
                          <a:pt x="134" y="214"/>
                        </a:lnTo>
                        <a:lnTo>
                          <a:pt x="114" y="226"/>
                        </a:lnTo>
                        <a:lnTo>
                          <a:pt x="98" y="240"/>
                        </a:lnTo>
                        <a:lnTo>
                          <a:pt x="86" y="252"/>
                        </a:lnTo>
                        <a:lnTo>
                          <a:pt x="82" y="260"/>
                        </a:lnTo>
                        <a:lnTo>
                          <a:pt x="80" y="266"/>
                        </a:lnTo>
                        <a:lnTo>
                          <a:pt x="80" y="266"/>
                        </a:lnTo>
                        <a:lnTo>
                          <a:pt x="82" y="288"/>
                        </a:lnTo>
                        <a:lnTo>
                          <a:pt x="86" y="312"/>
                        </a:lnTo>
                        <a:lnTo>
                          <a:pt x="102" y="368"/>
                        </a:lnTo>
                        <a:lnTo>
                          <a:pt x="110" y="398"/>
                        </a:lnTo>
                        <a:lnTo>
                          <a:pt x="118" y="432"/>
                        </a:lnTo>
                        <a:lnTo>
                          <a:pt x="122" y="468"/>
                        </a:lnTo>
                        <a:lnTo>
                          <a:pt x="124" y="506"/>
                        </a:lnTo>
                        <a:lnTo>
                          <a:pt x="124" y="506"/>
                        </a:lnTo>
                        <a:lnTo>
                          <a:pt x="116" y="510"/>
                        </a:lnTo>
                        <a:lnTo>
                          <a:pt x="108" y="512"/>
                        </a:lnTo>
                        <a:lnTo>
                          <a:pt x="96" y="516"/>
                        </a:lnTo>
                        <a:lnTo>
                          <a:pt x="82" y="518"/>
                        </a:lnTo>
                        <a:lnTo>
                          <a:pt x="66" y="518"/>
                        </a:lnTo>
                        <a:lnTo>
                          <a:pt x="48" y="514"/>
                        </a:lnTo>
                        <a:lnTo>
                          <a:pt x="28" y="508"/>
                        </a:lnTo>
                        <a:lnTo>
                          <a:pt x="28" y="508"/>
                        </a:lnTo>
                        <a:lnTo>
                          <a:pt x="30" y="494"/>
                        </a:lnTo>
                        <a:lnTo>
                          <a:pt x="30" y="456"/>
                        </a:lnTo>
                        <a:lnTo>
                          <a:pt x="26" y="406"/>
                        </a:lnTo>
                        <a:lnTo>
                          <a:pt x="22" y="376"/>
                        </a:lnTo>
                        <a:lnTo>
                          <a:pt x="18" y="348"/>
                        </a:lnTo>
                        <a:lnTo>
                          <a:pt x="18" y="348"/>
                        </a:lnTo>
                        <a:lnTo>
                          <a:pt x="4" y="270"/>
                        </a:lnTo>
                        <a:lnTo>
                          <a:pt x="0" y="246"/>
                        </a:lnTo>
                        <a:lnTo>
                          <a:pt x="0" y="230"/>
                        </a:lnTo>
                        <a:lnTo>
                          <a:pt x="0" y="230"/>
                        </a:lnTo>
                        <a:lnTo>
                          <a:pt x="2" y="224"/>
                        </a:lnTo>
                        <a:lnTo>
                          <a:pt x="8" y="216"/>
                        </a:lnTo>
                        <a:lnTo>
                          <a:pt x="24" y="198"/>
                        </a:lnTo>
                        <a:lnTo>
                          <a:pt x="46" y="176"/>
                        </a:lnTo>
                        <a:lnTo>
                          <a:pt x="72" y="152"/>
                        </a:lnTo>
                        <a:lnTo>
                          <a:pt x="120" y="110"/>
                        </a:lnTo>
                        <a:lnTo>
                          <a:pt x="136" y="96"/>
                        </a:lnTo>
                        <a:lnTo>
                          <a:pt x="142" y="88"/>
                        </a:lnTo>
                        <a:lnTo>
                          <a:pt x="142" y="88"/>
                        </a:lnTo>
                        <a:lnTo>
                          <a:pt x="140" y="74"/>
                        </a:lnTo>
                        <a:lnTo>
                          <a:pt x="140" y="58"/>
                        </a:lnTo>
                        <a:lnTo>
                          <a:pt x="142" y="44"/>
                        </a:lnTo>
                        <a:lnTo>
                          <a:pt x="146" y="30"/>
                        </a:lnTo>
                        <a:lnTo>
                          <a:pt x="152" y="8"/>
                        </a:lnTo>
                        <a:lnTo>
                          <a:pt x="156" y="0"/>
                        </a:lnTo>
                        <a:lnTo>
                          <a:pt x="156" y="0"/>
                        </a:lnTo>
                        <a:lnTo>
                          <a:pt x="166" y="8"/>
                        </a:lnTo>
                        <a:lnTo>
                          <a:pt x="188" y="22"/>
                        </a:lnTo>
                        <a:lnTo>
                          <a:pt x="202" y="30"/>
                        </a:lnTo>
                        <a:lnTo>
                          <a:pt x="214" y="36"/>
                        </a:lnTo>
                        <a:lnTo>
                          <a:pt x="224" y="38"/>
                        </a:lnTo>
                        <a:lnTo>
                          <a:pt x="228" y="36"/>
                        </a:lnTo>
                        <a:lnTo>
                          <a:pt x="230" y="34"/>
                        </a:lnTo>
                        <a:lnTo>
                          <a:pt x="230" y="3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7" name="Freeform 80"/>
                  <p:cNvSpPr>
                    <a:spLocks/>
                  </p:cNvSpPr>
                  <p:nvPr/>
                </p:nvSpPr>
                <p:spPr bwMode="auto">
                  <a:xfrm>
                    <a:off x="1449362" y="1822432"/>
                    <a:ext cx="139700" cy="104775"/>
                  </a:xfrm>
                  <a:custGeom>
                    <a:avLst/>
                    <a:gdLst/>
                    <a:ahLst/>
                    <a:cxnLst>
                      <a:cxn ang="0">
                        <a:pos x="10" y="58"/>
                      </a:cxn>
                      <a:cxn ang="0">
                        <a:pos x="10" y="58"/>
                      </a:cxn>
                      <a:cxn ang="0">
                        <a:pos x="8" y="50"/>
                      </a:cxn>
                      <a:cxn ang="0">
                        <a:pos x="8" y="42"/>
                      </a:cxn>
                      <a:cxn ang="0">
                        <a:pos x="10" y="34"/>
                      </a:cxn>
                      <a:cxn ang="0">
                        <a:pos x="14" y="28"/>
                      </a:cxn>
                      <a:cxn ang="0">
                        <a:pos x="18" y="22"/>
                      </a:cxn>
                      <a:cxn ang="0">
                        <a:pos x="24" y="16"/>
                      </a:cxn>
                      <a:cxn ang="0">
                        <a:pos x="30" y="12"/>
                      </a:cxn>
                      <a:cxn ang="0">
                        <a:pos x="36" y="10"/>
                      </a:cxn>
                      <a:cxn ang="0">
                        <a:pos x="36" y="10"/>
                      </a:cxn>
                      <a:cxn ang="0">
                        <a:pos x="46" y="10"/>
                      </a:cxn>
                      <a:cxn ang="0">
                        <a:pos x="56" y="10"/>
                      </a:cxn>
                      <a:cxn ang="0">
                        <a:pos x="56" y="10"/>
                      </a:cxn>
                      <a:cxn ang="0">
                        <a:pos x="62" y="12"/>
                      </a:cxn>
                      <a:cxn ang="0">
                        <a:pos x="66" y="16"/>
                      </a:cxn>
                      <a:cxn ang="0">
                        <a:pos x="76" y="22"/>
                      </a:cxn>
                      <a:cxn ang="0">
                        <a:pos x="76" y="22"/>
                      </a:cxn>
                      <a:cxn ang="0">
                        <a:pos x="84" y="24"/>
                      </a:cxn>
                      <a:cxn ang="0">
                        <a:pos x="86" y="24"/>
                      </a:cxn>
                      <a:cxn ang="0">
                        <a:pos x="88" y="24"/>
                      </a:cxn>
                      <a:cxn ang="0">
                        <a:pos x="88" y="24"/>
                      </a:cxn>
                      <a:cxn ang="0">
                        <a:pos x="86" y="20"/>
                      </a:cxn>
                      <a:cxn ang="0">
                        <a:pos x="82" y="16"/>
                      </a:cxn>
                      <a:cxn ang="0">
                        <a:pos x="74" y="8"/>
                      </a:cxn>
                      <a:cxn ang="0">
                        <a:pos x="64" y="4"/>
                      </a:cxn>
                      <a:cxn ang="0">
                        <a:pos x="56" y="2"/>
                      </a:cxn>
                      <a:cxn ang="0">
                        <a:pos x="56" y="2"/>
                      </a:cxn>
                      <a:cxn ang="0">
                        <a:pos x="40" y="0"/>
                      </a:cxn>
                      <a:cxn ang="0">
                        <a:pos x="32" y="2"/>
                      </a:cxn>
                      <a:cxn ang="0">
                        <a:pos x="24" y="6"/>
                      </a:cxn>
                      <a:cxn ang="0">
                        <a:pos x="24" y="6"/>
                      </a:cxn>
                      <a:cxn ang="0">
                        <a:pos x="14" y="18"/>
                      </a:cxn>
                      <a:cxn ang="0">
                        <a:pos x="4" y="34"/>
                      </a:cxn>
                      <a:cxn ang="0">
                        <a:pos x="2" y="42"/>
                      </a:cxn>
                      <a:cxn ang="0">
                        <a:pos x="0" y="50"/>
                      </a:cxn>
                      <a:cxn ang="0">
                        <a:pos x="2" y="58"/>
                      </a:cxn>
                      <a:cxn ang="0">
                        <a:pos x="4" y="66"/>
                      </a:cxn>
                      <a:cxn ang="0">
                        <a:pos x="4" y="66"/>
                      </a:cxn>
                      <a:cxn ang="0">
                        <a:pos x="6" y="66"/>
                      </a:cxn>
                      <a:cxn ang="0">
                        <a:pos x="8" y="64"/>
                      </a:cxn>
                      <a:cxn ang="0">
                        <a:pos x="10" y="60"/>
                      </a:cxn>
                      <a:cxn ang="0">
                        <a:pos x="10" y="58"/>
                      </a:cxn>
                      <a:cxn ang="0">
                        <a:pos x="10" y="58"/>
                      </a:cxn>
                    </a:cxnLst>
                    <a:rect l="0" t="0" r="r" b="b"/>
                    <a:pathLst>
                      <a:path w="88" h="66">
                        <a:moveTo>
                          <a:pt x="10" y="58"/>
                        </a:moveTo>
                        <a:lnTo>
                          <a:pt x="10" y="58"/>
                        </a:lnTo>
                        <a:lnTo>
                          <a:pt x="8" y="50"/>
                        </a:lnTo>
                        <a:lnTo>
                          <a:pt x="8" y="42"/>
                        </a:lnTo>
                        <a:lnTo>
                          <a:pt x="10" y="34"/>
                        </a:lnTo>
                        <a:lnTo>
                          <a:pt x="14" y="28"/>
                        </a:lnTo>
                        <a:lnTo>
                          <a:pt x="18" y="22"/>
                        </a:lnTo>
                        <a:lnTo>
                          <a:pt x="24" y="16"/>
                        </a:lnTo>
                        <a:lnTo>
                          <a:pt x="30" y="12"/>
                        </a:lnTo>
                        <a:lnTo>
                          <a:pt x="36" y="10"/>
                        </a:lnTo>
                        <a:lnTo>
                          <a:pt x="36" y="10"/>
                        </a:lnTo>
                        <a:lnTo>
                          <a:pt x="46" y="10"/>
                        </a:lnTo>
                        <a:lnTo>
                          <a:pt x="56" y="10"/>
                        </a:lnTo>
                        <a:lnTo>
                          <a:pt x="56" y="10"/>
                        </a:lnTo>
                        <a:lnTo>
                          <a:pt x="62" y="12"/>
                        </a:lnTo>
                        <a:lnTo>
                          <a:pt x="66" y="16"/>
                        </a:lnTo>
                        <a:lnTo>
                          <a:pt x="76" y="22"/>
                        </a:lnTo>
                        <a:lnTo>
                          <a:pt x="76" y="22"/>
                        </a:lnTo>
                        <a:lnTo>
                          <a:pt x="84" y="24"/>
                        </a:lnTo>
                        <a:lnTo>
                          <a:pt x="86" y="24"/>
                        </a:lnTo>
                        <a:lnTo>
                          <a:pt x="88" y="24"/>
                        </a:lnTo>
                        <a:lnTo>
                          <a:pt x="88" y="24"/>
                        </a:lnTo>
                        <a:lnTo>
                          <a:pt x="86" y="20"/>
                        </a:lnTo>
                        <a:lnTo>
                          <a:pt x="82" y="16"/>
                        </a:lnTo>
                        <a:lnTo>
                          <a:pt x="74" y="8"/>
                        </a:lnTo>
                        <a:lnTo>
                          <a:pt x="64" y="4"/>
                        </a:lnTo>
                        <a:lnTo>
                          <a:pt x="56" y="2"/>
                        </a:lnTo>
                        <a:lnTo>
                          <a:pt x="56" y="2"/>
                        </a:lnTo>
                        <a:lnTo>
                          <a:pt x="40" y="0"/>
                        </a:lnTo>
                        <a:lnTo>
                          <a:pt x="32" y="2"/>
                        </a:lnTo>
                        <a:lnTo>
                          <a:pt x="24" y="6"/>
                        </a:lnTo>
                        <a:lnTo>
                          <a:pt x="24" y="6"/>
                        </a:lnTo>
                        <a:lnTo>
                          <a:pt x="14" y="18"/>
                        </a:lnTo>
                        <a:lnTo>
                          <a:pt x="4" y="34"/>
                        </a:lnTo>
                        <a:lnTo>
                          <a:pt x="2" y="42"/>
                        </a:lnTo>
                        <a:lnTo>
                          <a:pt x="0" y="50"/>
                        </a:lnTo>
                        <a:lnTo>
                          <a:pt x="2" y="58"/>
                        </a:lnTo>
                        <a:lnTo>
                          <a:pt x="4" y="66"/>
                        </a:lnTo>
                        <a:lnTo>
                          <a:pt x="4" y="66"/>
                        </a:lnTo>
                        <a:lnTo>
                          <a:pt x="6" y="66"/>
                        </a:lnTo>
                        <a:lnTo>
                          <a:pt x="8" y="64"/>
                        </a:lnTo>
                        <a:lnTo>
                          <a:pt x="10" y="60"/>
                        </a:lnTo>
                        <a:lnTo>
                          <a:pt x="10" y="58"/>
                        </a:lnTo>
                        <a:lnTo>
                          <a:pt x="10" y="5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8" name="Freeform 81"/>
                  <p:cNvSpPr>
                    <a:spLocks/>
                  </p:cNvSpPr>
                  <p:nvPr/>
                </p:nvSpPr>
                <p:spPr bwMode="auto">
                  <a:xfrm>
                    <a:off x="1385865" y="1819256"/>
                    <a:ext cx="361950" cy="336550"/>
                  </a:xfrm>
                  <a:custGeom>
                    <a:avLst/>
                    <a:gdLst/>
                    <a:ahLst/>
                    <a:cxnLst>
                      <a:cxn ang="0">
                        <a:pos x="224" y="96"/>
                      </a:cxn>
                      <a:cxn ang="0">
                        <a:pos x="224" y="96"/>
                      </a:cxn>
                      <a:cxn ang="0">
                        <a:pos x="228" y="104"/>
                      </a:cxn>
                      <a:cxn ang="0">
                        <a:pos x="228" y="110"/>
                      </a:cxn>
                      <a:cxn ang="0">
                        <a:pos x="224" y="116"/>
                      </a:cxn>
                      <a:cxn ang="0">
                        <a:pos x="220" y="122"/>
                      </a:cxn>
                      <a:cxn ang="0">
                        <a:pos x="88" y="210"/>
                      </a:cxn>
                      <a:cxn ang="0">
                        <a:pos x="88" y="210"/>
                      </a:cxn>
                      <a:cxn ang="0">
                        <a:pos x="80" y="212"/>
                      </a:cxn>
                      <a:cxn ang="0">
                        <a:pos x="74" y="212"/>
                      </a:cxn>
                      <a:cxn ang="0">
                        <a:pos x="66" y="210"/>
                      </a:cxn>
                      <a:cxn ang="0">
                        <a:pos x="62" y="204"/>
                      </a:cxn>
                      <a:cxn ang="0">
                        <a:pos x="2" y="116"/>
                      </a:cxn>
                      <a:cxn ang="0">
                        <a:pos x="2" y="116"/>
                      </a:cxn>
                      <a:cxn ang="0">
                        <a:pos x="0" y="110"/>
                      </a:cxn>
                      <a:cxn ang="0">
                        <a:pos x="0" y="102"/>
                      </a:cxn>
                      <a:cxn ang="0">
                        <a:pos x="2" y="96"/>
                      </a:cxn>
                      <a:cxn ang="0">
                        <a:pos x="8" y="90"/>
                      </a:cxn>
                      <a:cxn ang="0">
                        <a:pos x="140" y="2"/>
                      </a:cxn>
                      <a:cxn ang="0">
                        <a:pos x="140" y="2"/>
                      </a:cxn>
                      <a:cxn ang="0">
                        <a:pos x="148" y="0"/>
                      </a:cxn>
                      <a:cxn ang="0">
                        <a:pos x="154" y="0"/>
                      </a:cxn>
                      <a:cxn ang="0">
                        <a:pos x="162" y="2"/>
                      </a:cxn>
                      <a:cxn ang="0">
                        <a:pos x="166" y="8"/>
                      </a:cxn>
                      <a:cxn ang="0">
                        <a:pos x="224" y="96"/>
                      </a:cxn>
                    </a:cxnLst>
                    <a:rect l="0" t="0" r="r" b="b"/>
                    <a:pathLst>
                      <a:path w="228" h="212">
                        <a:moveTo>
                          <a:pt x="224" y="96"/>
                        </a:moveTo>
                        <a:lnTo>
                          <a:pt x="224" y="96"/>
                        </a:lnTo>
                        <a:lnTo>
                          <a:pt x="228" y="104"/>
                        </a:lnTo>
                        <a:lnTo>
                          <a:pt x="228" y="110"/>
                        </a:lnTo>
                        <a:lnTo>
                          <a:pt x="224" y="116"/>
                        </a:lnTo>
                        <a:lnTo>
                          <a:pt x="220" y="122"/>
                        </a:lnTo>
                        <a:lnTo>
                          <a:pt x="88" y="210"/>
                        </a:lnTo>
                        <a:lnTo>
                          <a:pt x="88" y="210"/>
                        </a:lnTo>
                        <a:lnTo>
                          <a:pt x="80" y="212"/>
                        </a:lnTo>
                        <a:lnTo>
                          <a:pt x="74" y="212"/>
                        </a:lnTo>
                        <a:lnTo>
                          <a:pt x="66" y="210"/>
                        </a:lnTo>
                        <a:lnTo>
                          <a:pt x="62" y="204"/>
                        </a:lnTo>
                        <a:lnTo>
                          <a:pt x="2" y="116"/>
                        </a:lnTo>
                        <a:lnTo>
                          <a:pt x="2" y="116"/>
                        </a:lnTo>
                        <a:lnTo>
                          <a:pt x="0" y="110"/>
                        </a:lnTo>
                        <a:lnTo>
                          <a:pt x="0" y="102"/>
                        </a:lnTo>
                        <a:lnTo>
                          <a:pt x="2" y="96"/>
                        </a:lnTo>
                        <a:lnTo>
                          <a:pt x="8" y="90"/>
                        </a:lnTo>
                        <a:lnTo>
                          <a:pt x="140" y="2"/>
                        </a:lnTo>
                        <a:lnTo>
                          <a:pt x="140" y="2"/>
                        </a:lnTo>
                        <a:lnTo>
                          <a:pt x="148" y="0"/>
                        </a:lnTo>
                        <a:lnTo>
                          <a:pt x="154" y="0"/>
                        </a:lnTo>
                        <a:lnTo>
                          <a:pt x="162" y="2"/>
                        </a:lnTo>
                        <a:lnTo>
                          <a:pt x="166" y="8"/>
                        </a:lnTo>
                        <a:lnTo>
                          <a:pt x="224" y="9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79" name="Freeform 82"/>
                  <p:cNvSpPr>
                    <a:spLocks/>
                  </p:cNvSpPr>
                  <p:nvPr/>
                </p:nvSpPr>
                <p:spPr bwMode="auto">
                  <a:xfrm>
                    <a:off x="1487465" y="1819256"/>
                    <a:ext cx="260350" cy="336550"/>
                  </a:xfrm>
                  <a:custGeom>
                    <a:avLst/>
                    <a:gdLst/>
                    <a:ahLst/>
                    <a:cxnLst>
                      <a:cxn ang="0">
                        <a:pos x="160" y="96"/>
                      </a:cxn>
                      <a:cxn ang="0">
                        <a:pos x="102" y="8"/>
                      </a:cxn>
                      <a:cxn ang="0">
                        <a:pos x="102" y="8"/>
                      </a:cxn>
                      <a:cxn ang="0">
                        <a:pos x="98" y="4"/>
                      </a:cxn>
                      <a:cxn ang="0">
                        <a:pos x="94" y="2"/>
                      </a:cxn>
                      <a:cxn ang="0">
                        <a:pos x="90" y="0"/>
                      </a:cxn>
                      <a:cxn ang="0">
                        <a:pos x="84" y="0"/>
                      </a:cxn>
                      <a:cxn ang="0">
                        <a:pos x="84" y="0"/>
                      </a:cxn>
                      <a:cxn ang="0">
                        <a:pos x="86" y="2"/>
                      </a:cxn>
                      <a:cxn ang="0">
                        <a:pos x="144" y="90"/>
                      </a:cxn>
                      <a:cxn ang="0">
                        <a:pos x="144" y="90"/>
                      </a:cxn>
                      <a:cxn ang="0">
                        <a:pos x="148" y="98"/>
                      </a:cxn>
                      <a:cxn ang="0">
                        <a:pos x="148" y="104"/>
                      </a:cxn>
                      <a:cxn ang="0">
                        <a:pos x="144" y="112"/>
                      </a:cxn>
                      <a:cxn ang="0">
                        <a:pos x="140" y="116"/>
                      </a:cxn>
                      <a:cxn ang="0">
                        <a:pos x="8" y="204"/>
                      </a:cxn>
                      <a:cxn ang="0">
                        <a:pos x="8" y="204"/>
                      </a:cxn>
                      <a:cxn ang="0">
                        <a:pos x="0" y="206"/>
                      </a:cxn>
                      <a:cxn ang="0">
                        <a:pos x="0" y="206"/>
                      </a:cxn>
                      <a:cxn ang="0">
                        <a:pos x="4" y="210"/>
                      </a:cxn>
                      <a:cxn ang="0">
                        <a:pos x="10" y="212"/>
                      </a:cxn>
                      <a:cxn ang="0">
                        <a:pos x="18" y="212"/>
                      </a:cxn>
                      <a:cxn ang="0">
                        <a:pos x="24" y="210"/>
                      </a:cxn>
                      <a:cxn ang="0">
                        <a:pos x="156" y="122"/>
                      </a:cxn>
                      <a:cxn ang="0">
                        <a:pos x="156" y="122"/>
                      </a:cxn>
                      <a:cxn ang="0">
                        <a:pos x="160" y="116"/>
                      </a:cxn>
                      <a:cxn ang="0">
                        <a:pos x="164" y="110"/>
                      </a:cxn>
                      <a:cxn ang="0">
                        <a:pos x="164" y="104"/>
                      </a:cxn>
                      <a:cxn ang="0">
                        <a:pos x="160" y="96"/>
                      </a:cxn>
                      <a:cxn ang="0">
                        <a:pos x="160" y="96"/>
                      </a:cxn>
                    </a:cxnLst>
                    <a:rect l="0" t="0" r="r" b="b"/>
                    <a:pathLst>
                      <a:path w="164" h="212">
                        <a:moveTo>
                          <a:pt x="160" y="96"/>
                        </a:moveTo>
                        <a:lnTo>
                          <a:pt x="102" y="8"/>
                        </a:lnTo>
                        <a:lnTo>
                          <a:pt x="102" y="8"/>
                        </a:lnTo>
                        <a:lnTo>
                          <a:pt x="98" y="4"/>
                        </a:lnTo>
                        <a:lnTo>
                          <a:pt x="94" y="2"/>
                        </a:lnTo>
                        <a:lnTo>
                          <a:pt x="90" y="0"/>
                        </a:lnTo>
                        <a:lnTo>
                          <a:pt x="84" y="0"/>
                        </a:lnTo>
                        <a:lnTo>
                          <a:pt x="84" y="0"/>
                        </a:lnTo>
                        <a:lnTo>
                          <a:pt x="86" y="2"/>
                        </a:lnTo>
                        <a:lnTo>
                          <a:pt x="144" y="90"/>
                        </a:lnTo>
                        <a:lnTo>
                          <a:pt x="144" y="90"/>
                        </a:lnTo>
                        <a:lnTo>
                          <a:pt x="148" y="98"/>
                        </a:lnTo>
                        <a:lnTo>
                          <a:pt x="148" y="104"/>
                        </a:lnTo>
                        <a:lnTo>
                          <a:pt x="144" y="112"/>
                        </a:lnTo>
                        <a:lnTo>
                          <a:pt x="140" y="116"/>
                        </a:lnTo>
                        <a:lnTo>
                          <a:pt x="8" y="204"/>
                        </a:lnTo>
                        <a:lnTo>
                          <a:pt x="8" y="204"/>
                        </a:lnTo>
                        <a:lnTo>
                          <a:pt x="0" y="206"/>
                        </a:lnTo>
                        <a:lnTo>
                          <a:pt x="0" y="206"/>
                        </a:lnTo>
                        <a:lnTo>
                          <a:pt x="4" y="210"/>
                        </a:lnTo>
                        <a:lnTo>
                          <a:pt x="10" y="212"/>
                        </a:lnTo>
                        <a:lnTo>
                          <a:pt x="18" y="212"/>
                        </a:lnTo>
                        <a:lnTo>
                          <a:pt x="24" y="210"/>
                        </a:lnTo>
                        <a:lnTo>
                          <a:pt x="156" y="122"/>
                        </a:lnTo>
                        <a:lnTo>
                          <a:pt x="156" y="122"/>
                        </a:lnTo>
                        <a:lnTo>
                          <a:pt x="160" y="116"/>
                        </a:lnTo>
                        <a:lnTo>
                          <a:pt x="164" y="110"/>
                        </a:lnTo>
                        <a:lnTo>
                          <a:pt x="164" y="104"/>
                        </a:lnTo>
                        <a:lnTo>
                          <a:pt x="160" y="96"/>
                        </a:lnTo>
                        <a:lnTo>
                          <a:pt x="160" y="9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81" name="Freeform 84"/>
                  <p:cNvSpPr>
                    <a:spLocks/>
                  </p:cNvSpPr>
                  <p:nvPr/>
                </p:nvSpPr>
                <p:spPr bwMode="auto">
                  <a:xfrm>
                    <a:off x="1246162" y="1082657"/>
                    <a:ext cx="330200" cy="698500"/>
                  </a:xfrm>
                  <a:custGeom>
                    <a:avLst/>
                    <a:gdLst/>
                    <a:ahLst/>
                    <a:cxnLst>
                      <a:cxn ang="0">
                        <a:pos x="140" y="38"/>
                      </a:cxn>
                      <a:cxn ang="0">
                        <a:pos x="140" y="38"/>
                      </a:cxn>
                      <a:cxn ang="0">
                        <a:pos x="144" y="48"/>
                      </a:cxn>
                      <a:cxn ang="0">
                        <a:pos x="150" y="58"/>
                      </a:cxn>
                      <a:cxn ang="0">
                        <a:pos x="154" y="74"/>
                      </a:cxn>
                      <a:cxn ang="0">
                        <a:pos x="158" y="92"/>
                      </a:cxn>
                      <a:cxn ang="0">
                        <a:pos x="162" y="116"/>
                      </a:cxn>
                      <a:cxn ang="0">
                        <a:pos x="160" y="142"/>
                      </a:cxn>
                      <a:cxn ang="0">
                        <a:pos x="156" y="172"/>
                      </a:cxn>
                      <a:cxn ang="0">
                        <a:pos x="156" y="172"/>
                      </a:cxn>
                      <a:cxn ang="0">
                        <a:pos x="154" y="190"/>
                      </a:cxn>
                      <a:cxn ang="0">
                        <a:pos x="152" y="208"/>
                      </a:cxn>
                      <a:cxn ang="0">
                        <a:pos x="152" y="224"/>
                      </a:cxn>
                      <a:cxn ang="0">
                        <a:pos x="154" y="242"/>
                      </a:cxn>
                      <a:cxn ang="0">
                        <a:pos x="158" y="272"/>
                      </a:cxn>
                      <a:cxn ang="0">
                        <a:pos x="166" y="302"/>
                      </a:cxn>
                      <a:cxn ang="0">
                        <a:pos x="176" y="330"/>
                      </a:cxn>
                      <a:cxn ang="0">
                        <a:pos x="188" y="356"/>
                      </a:cxn>
                      <a:cxn ang="0">
                        <a:pos x="208" y="408"/>
                      </a:cxn>
                      <a:cxn ang="0">
                        <a:pos x="208" y="408"/>
                      </a:cxn>
                      <a:cxn ang="0">
                        <a:pos x="196" y="414"/>
                      </a:cxn>
                      <a:cxn ang="0">
                        <a:pos x="182" y="420"/>
                      </a:cxn>
                      <a:cxn ang="0">
                        <a:pos x="164" y="426"/>
                      </a:cxn>
                      <a:cxn ang="0">
                        <a:pos x="144" y="434"/>
                      </a:cxn>
                      <a:cxn ang="0">
                        <a:pos x="120" y="438"/>
                      </a:cxn>
                      <a:cxn ang="0">
                        <a:pos x="94" y="440"/>
                      </a:cxn>
                      <a:cxn ang="0">
                        <a:pos x="66" y="440"/>
                      </a:cxn>
                      <a:cxn ang="0">
                        <a:pos x="66" y="440"/>
                      </a:cxn>
                      <a:cxn ang="0">
                        <a:pos x="64" y="438"/>
                      </a:cxn>
                      <a:cxn ang="0">
                        <a:pos x="60" y="436"/>
                      </a:cxn>
                      <a:cxn ang="0">
                        <a:pos x="56" y="428"/>
                      </a:cxn>
                      <a:cxn ang="0">
                        <a:pos x="52" y="416"/>
                      </a:cxn>
                      <a:cxn ang="0">
                        <a:pos x="48" y="402"/>
                      </a:cxn>
                      <a:cxn ang="0">
                        <a:pos x="44" y="374"/>
                      </a:cxn>
                      <a:cxn ang="0">
                        <a:pos x="40" y="364"/>
                      </a:cxn>
                      <a:cxn ang="0">
                        <a:pos x="36" y="358"/>
                      </a:cxn>
                      <a:cxn ang="0">
                        <a:pos x="36" y="358"/>
                      </a:cxn>
                      <a:cxn ang="0">
                        <a:pos x="18" y="374"/>
                      </a:cxn>
                      <a:cxn ang="0">
                        <a:pos x="6" y="386"/>
                      </a:cxn>
                      <a:cxn ang="0">
                        <a:pos x="0" y="388"/>
                      </a:cxn>
                      <a:cxn ang="0">
                        <a:pos x="0" y="388"/>
                      </a:cxn>
                      <a:cxn ang="0">
                        <a:pos x="6" y="366"/>
                      </a:cxn>
                      <a:cxn ang="0">
                        <a:pos x="10" y="338"/>
                      </a:cxn>
                      <a:cxn ang="0">
                        <a:pos x="8" y="302"/>
                      </a:cxn>
                      <a:cxn ang="0">
                        <a:pos x="6" y="284"/>
                      </a:cxn>
                      <a:cxn ang="0">
                        <a:pos x="4" y="262"/>
                      </a:cxn>
                      <a:cxn ang="0">
                        <a:pos x="4" y="262"/>
                      </a:cxn>
                      <a:cxn ang="0">
                        <a:pos x="2" y="242"/>
                      </a:cxn>
                      <a:cxn ang="0">
                        <a:pos x="0" y="220"/>
                      </a:cxn>
                      <a:cxn ang="0">
                        <a:pos x="2" y="196"/>
                      </a:cxn>
                      <a:cxn ang="0">
                        <a:pos x="4" y="170"/>
                      </a:cxn>
                      <a:cxn ang="0">
                        <a:pos x="10" y="124"/>
                      </a:cxn>
                      <a:cxn ang="0">
                        <a:pos x="16" y="104"/>
                      </a:cxn>
                      <a:cxn ang="0">
                        <a:pos x="20" y="88"/>
                      </a:cxn>
                      <a:cxn ang="0">
                        <a:pos x="20" y="88"/>
                      </a:cxn>
                      <a:cxn ang="0">
                        <a:pos x="28" y="76"/>
                      </a:cxn>
                      <a:cxn ang="0">
                        <a:pos x="38" y="62"/>
                      </a:cxn>
                      <a:cxn ang="0">
                        <a:pos x="62" y="32"/>
                      </a:cxn>
                      <a:cxn ang="0">
                        <a:pos x="84" y="10"/>
                      </a:cxn>
                      <a:cxn ang="0">
                        <a:pos x="94" y="0"/>
                      </a:cxn>
                      <a:cxn ang="0">
                        <a:pos x="140" y="38"/>
                      </a:cxn>
                    </a:cxnLst>
                    <a:rect l="0" t="0" r="r" b="b"/>
                    <a:pathLst>
                      <a:path w="208" h="440">
                        <a:moveTo>
                          <a:pt x="140" y="38"/>
                        </a:moveTo>
                        <a:lnTo>
                          <a:pt x="140" y="38"/>
                        </a:lnTo>
                        <a:lnTo>
                          <a:pt x="144" y="48"/>
                        </a:lnTo>
                        <a:lnTo>
                          <a:pt x="150" y="58"/>
                        </a:lnTo>
                        <a:lnTo>
                          <a:pt x="154" y="74"/>
                        </a:lnTo>
                        <a:lnTo>
                          <a:pt x="158" y="92"/>
                        </a:lnTo>
                        <a:lnTo>
                          <a:pt x="162" y="116"/>
                        </a:lnTo>
                        <a:lnTo>
                          <a:pt x="160" y="142"/>
                        </a:lnTo>
                        <a:lnTo>
                          <a:pt x="156" y="172"/>
                        </a:lnTo>
                        <a:lnTo>
                          <a:pt x="156" y="172"/>
                        </a:lnTo>
                        <a:lnTo>
                          <a:pt x="154" y="190"/>
                        </a:lnTo>
                        <a:lnTo>
                          <a:pt x="152" y="208"/>
                        </a:lnTo>
                        <a:lnTo>
                          <a:pt x="152" y="224"/>
                        </a:lnTo>
                        <a:lnTo>
                          <a:pt x="154" y="242"/>
                        </a:lnTo>
                        <a:lnTo>
                          <a:pt x="158" y="272"/>
                        </a:lnTo>
                        <a:lnTo>
                          <a:pt x="166" y="302"/>
                        </a:lnTo>
                        <a:lnTo>
                          <a:pt x="176" y="330"/>
                        </a:lnTo>
                        <a:lnTo>
                          <a:pt x="188" y="356"/>
                        </a:lnTo>
                        <a:lnTo>
                          <a:pt x="208" y="408"/>
                        </a:lnTo>
                        <a:lnTo>
                          <a:pt x="208" y="408"/>
                        </a:lnTo>
                        <a:lnTo>
                          <a:pt x="196" y="414"/>
                        </a:lnTo>
                        <a:lnTo>
                          <a:pt x="182" y="420"/>
                        </a:lnTo>
                        <a:lnTo>
                          <a:pt x="164" y="426"/>
                        </a:lnTo>
                        <a:lnTo>
                          <a:pt x="144" y="434"/>
                        </a:lnTo>
                        <a:lnTo>
                          <a:pt x="120" y="438"/>
                        </a:lnTo>
                        <a:lnTo>
                          <a:pt x="94" y="440"/>
                        </a:lnTo>
                        <a:lnTo>
                          <a:pt x="66" y="440"/>
                        </a:lnTo>
                        <a:lnTo>
                          <a:pt x="66" y="440"/>
                        </a:lnTo>
                        <a:lnTo>
                          <a:pt x="64" y="438"/>
                        </a:lnTo>
                        <a:lnTo>
                          <a:pt x="60" y="436"/>
                        </a:lnTo>
                        <a:lnTo>
                          <a:pt x="56" y="428"/>
                        </a:lnTo>
                        <a:lnTo>
                          <a:pt x="52" y="416"/>
                        </a:lnTo>
                        <a:lnTo>
                          <a:pt x="48" y="402"/>
                        </a:lnTo>
                        <a:lnTo>
                          <a:pt x="44" y="374"/>
                        </a:lnTo>
                        <a:lnTo>
                          <a:pt x="40" y="364"/>
                        </a:lnTo>
                        <a:lnTo>
                          <a:pt x="36" y="358"/>
                        </a:lnTo>
                        <a:lnTo>
                          <a:pt x="36" y="358"/>
                        </a:lnTo>
                        <a:lnTo>
                          <a:pt x="18" y="374"/>
                        </a:lnTo>
                        <a:lnTo>
                          <a:pt x="6" y="386"/>
                        </a:lnTo>
                        <a:lnTo>
                          <a:pt x="0" y="388"/>
                        </a:lnTo>
                        <a:lnTo>
                          <a:pt x="0" y="388"/>
                        </a:lnTo>
                        <a:lnTo>
                          <a:pt x="6" y="366"/>
                        </a:lnTo>
                        <a:lnTo>
                          <a:pt x="10" y="338"/>
                        </a:lnTo>
                        <a:lnTo>
                          <a:pt x="8" y="302"/>
                        </a:lnTo>
                        <a:lnTo>
                          <a:pt x="6" y="284"/>
                        </a:lnTo>
                        <a:lnTo>
                          <a:pt x="4" y="262"/>
                        </a:lnTo>
                        <a:lnTo>
                          <a:pt x="4" y="262"/>
                        </a:lnTo>
                        <a:lnTo>
                          <a:pt x="2" y="242"/>
                        </a:lnTo>
                        <a:lnTo>
                          <a:pt x="0" y="220"/>
                        </a:lnTo>
                        <a:lnTo>
                          <a:pt x="2" y="196"/>
                        </a:lnTo>
                        <a:lnTo>
                          <a:pt x="4" y="170"/>
                        </a:lnTo>
                        <a:lnTo>
                          <a:pt x="10" y="124"/>
                        </a:lnTo>
                        <a:lnTo>
                          <a:pt x="16" y="104"/>
                        </a:lnTo>
                        <a:lnTo>
                          <a:pt x="20" y="88"/>
                        </a:lnTo>
                        <a:lnTo>
                          <a:pt x="20" y="88"/>
                        </a:lnTo>
                        <a:lnTo>
                          <a:pt x="28" y="76"/>
                        </a:lnTo>
                        <a:lnTo>
                          <a:pt x="38" y="62"/>
                        </a:lnTo>
                        <a:lnTo>
                          <a:pt x="62" y="32"/>
                        </a:lnTo>
                        <a:lnTo>
                          <a:pt x="84" y="10"/>
                        </a:lnTo>
                        <a:lnTo>
                          <a:pt x="94" y="0"/>
                        </a:lnTo>
                        <a:lnTo>
                          <a:pt x="140" y="3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83" name="Freeform 85"/>
                  <p:cNvSpPr>
                    <a:spLocks/>
                  </p:cNvSpPr>
                  <p:nvPr/>
                </p:nvSpPr>
                <p:spPr bwMode="auto">
                  <a:xfrm>
                    <a:off x="1462062" y="1781157"/>
                    <a:ext cx="85725" cy="98425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0" y="8"/>
                      </a:cxn>
                      <a:cxn ang="0">
                        <a:pos x="4" y="18"/>
                      </a:cxn>
                      <a:cxn ang="0">
                        <a:pos x="6" y="26"/>
                      </a:cxn>
                      <a:cxn ang="0">
                        <a:pos x="8" y="38"/>
                      </a:cxn>
                      <a:cxn ang="0">
                        <a:pos x="8" y="38"/>
                      </a:cxn>
                      <a:cxn ang="0">
                        <a:pos x="10" y="48"/>
                      </a:cxn>
                      <a:cxn ang="0">
                        <a:pos x="12" y="56"/>
                      </a:cxn>
                      <a:cxn ang="0">
                        <a:pos x="16" y="62"/>
                      </a:cxn>
                      <a:cxn ang="0">
                        <a:pos x="18" y="62"/>
                      </a:cxn>
                      <a:cxn ang="0">
                        <a:pos x="20" y="62"/>
                      </a:cxn>
                      <a:cxn ang="0">
                        <a:pos x="20" y="62"/>
                      </a:cxn>
                      <a:cxn ang="0">
                        <a:pos x="26" y="56"/>
                      </a:cxn>
                      <a:cxn ang="0">
                        <a:pos x="32" y="56"/>
                      </a:cxn>
                      <a:cxn ang="0">
                        <a:pos x="32" y="56"/>
                      </a:cxn>
                      <a:cxn ang="0">
                        <a:pos x="34" y="54"/>
                      </a:cxn>
                      <a:cxn ang="0">
                        <a:pos x="38" y="52"/>
                      </a:cxn>
                      <a:cxn ang="0">
                        <a:pos x="40" y="48"/>
                      </a:cxn>
                      <a:cxn ang="0">
                        <a:pos x="40" y="48"/>
                      </a:cxn>
                      <a:cxn ang="0">
                        <a:pos x="42" y="44"/>
                      </a:cxn>
                      <a:cxn ang="0">
                        <a:pos x="44" y="42"/>
                      </a:cxn>
                      <a:cxn ang="0">
                        <a:pos x="48" y="42"/>
                      </a:cxn>
                      <a:cxn ang="0">
                        <a:pos x="48" y="42"/>
                      </a:cxn>
                      <a:cxn ang="0">
                        <a:pos x="52" y="42"/>
                      </a:cxn>
                      <a:cxn ang="0">
                        <a:pos x="54" y="40"/>
                      </a:cxn>
                      <a:cxn ang="0">
                        <a:pos x="54" y="38"/>
                      </a:cxn>
                      <a:cxn ang="0">
                        <a:pos x="54" y="38"/>
                      </a:cxn>
                      <a:cxn ang="0">
                        <a:pos x="50" y="36"/>
                      </a:cxn>
                      <a:cxn ang="0">
                        <a:pos x="44" y="36"/>
                      </a:cxn>
                      <a:cxn ang="0">
                        <a:pos x="40" y="32"/>
                      </a:cxn>
                      <a:cxn ang="0">
                        <a:pos x="40" y="32"/>
                      </a:cxn>
                      <a:cxn ang="0">
                        <a:pos x="38" y="28"/>
                      </a:cxn>
                      <a:cxn ang="0">
                        <a:pos x="34" y="20"/>
                      </a:cxn>
                      <a:cxn ang="0">
                        <a:pos x="32" y="12"/>
                      </a:cxn>
                      <a:cxn ang="0">
                        <a:pos x="26" y="6"/>
                      </a:cxn>
                      <a:cxn ang="0">
                        <a:pos x="26" y="6"/>
                      </a:cxn>
                      <a:cxn ang="0">
                        <a:pos x="18" y="2"/>
                      </a:cxn>
                      <a:cxn ang="0">
                        <a:pos x="8" y="0"/>
                      </a:cxn>
                      <a:cxn ang="0">
                        <a:pos x="4" y="0"/>
                      </a:cxn>
                      <a:cxn ang="0">
                        <a:pos x="2" y="2"/>
                      </a:cxn>
                      <a:cxn ang="0">
                        <a:pos x="0" y="4"/>
                      </a:cxn>
                      <a:cxn ang="0">
                        <a:pos x="0" y="8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54" h="62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4" y="18"/>
                        </a:lnTo>
                        <a:lnTo>
                          <a:pt x="6" y="26"/>
                        </a:lnTo>
                        <a:lnTo>
                          <a:pt x="8" y="38"/>
                        </a:lnTo>
                        <a:lnTo>
                          <a:pt x="8" y="38"/>
                        </a:lnTo>
                        <a:lnTo>
                          <a:pt x="10" y="48"/>
                        </a:lnTo>
                        <a:lnTo>
                          <a:pt x="12" y="56"/>
                        </a:lnTo>
                        <a:lnTo>
                          <a:pt x="16" y="62"/>
                        </a:lnTo>
                        <a:lnTo>
                          <a:pt x="18" y="62"/>
                        </a:lnTo>
                        <a:lnTo>
                          <a:pt x="20" y="62"/>
                        </a:lnTo>
                        <a:lnTo>
                          <a:pt x="20" y="62"/>
                        </a:lnTo>
                        <a:lnTo>
                          <a:pt x="26" y="56"/>
                        </a:lnTo>
                        <a:lnTo>
                          <a:pt x="32" y="56"/>
                        </a:lnTo>
                        <a:lnTo>
                          <a:pt x="32" y="56"/>
                        </a:lnTo>
                        <a:lnTo>
                          <a:pt x="34" y="54"/>
                        </a:lnTo>
                        <a:lnTo>
                          <a:pt x="38" y="52"/>
                        </a:lnTo>
                        <a:lnTo>
                          <a:pt x="40" y="48"/>
                        </a:lnTo>
                        <a:lnTo>
                          <a:pt x="40" y="48"/>
                        </a:lnTo>
                        <a:lnTo>
                          <a:pt x="42" y="44"/>
                        </a:lnTo>
                        <a:lnTo>
                          <a:pt x="44" y="42"/>
                        </a:lnTo>
                        <a:lnTo>
                          <a:pt x="48" y="42"/>
                        </a:lnTo>
                        <a:lnTo>
                          <a:pt x="48" y="42"/>
                        </a:lnTo>
                        <a:lnTo>
                          <a:pt x="52" y="42"/>
                        </a:lnTo>
                        <a:lnTo>
                          <a:pt x="54" y="40"/>
                        </a:lnTo>
                        <a:lnTo>
                          <a:pt x="54" y="38"/>
                        </a:lnTo>
                        <a:lnTo>
                          <a:pt x="54" y="38"/>
                        </a:lnTo>
                        <a:lnTo>
                          <a:pt x="50" y="36"/>
                        </a:lnTo>
                        <a:lnTo>
                          <a:pt x="44" y="36"/>
                        </a:lnTo>
                        <a:lnTo>
                          <a:pt x="40" y="32"/>
                        </a:lnTo>
                        <a:lnTo>
                          <a:pt x="40" y="32"/>
                        </a:lnTo>
                        <a:lnTo>
                          <a:pt x="38" y="28"/>
                        </a:lnTo>
                        <a:lnTo>
                          <a:pt x="34" y="20"/>
                        </a:lnTo>
                        <a:lnTo>
                          <a:pt x="32" y="12"/>
                        </a:lnTo>
                        <a:lnTo>
                          <a:pt x="26" y="6"/>
                        </a:lnTo>
                        <a:lnTo>
                          <a:pt x="26" y="6"/>
                        </a:lnTo>
                        <a:lnTo>
                          <a:pt x="18" y="2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4"/>
                        </a:lnTo>
                        <a:lnTo>
                          <a:pt x="0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84" name="Freeform 86"/>
                  <p:cNvSpPr>
                    <a:spLocks/>
                  </p:cNvSpPr>
                  <p:nvPr/>
                </p:nvSpPr>
                <p:spPr bwMode="auto">
                  <a:xfrm>
                    <a:off x="1446187" y="1771632"/>
                    <a:ext cx="73025" cy="41275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46" y="16"/>
                      </a:cxn>
                      <a:cxn ang="0">
                        <a:pos x="46" y="16"/>
                      </a:cxn>
                      <a:cxn ang="0">
                        <a:pos x="42" y="18"/>
                      </a:cxn>
                      <a:cxn ang="0">
                        <a:pos x="32" y="22"/>
                      </a:cxn>
                      <a:cxn ang="0">
                        <a:pos x="18" y="26"/>
                      </a:cxn>
                      <a:cxn ang="0">
                        <a:pos x="10" y="26"/>
                      </a:cxn>
                      <a:cxn ang="0">
                        <a:pos x="0" y="24"/>
                      </a:cxn>
                      <a:cxn ang="0">
                        <a:pos x="6" y="0"/>
                      </a:cxn>
                      <a:cxn ang="0">
                        <a:pos x="6" y="0"/>
                      </a:cxn>
                      <a:cxn ang="0">
                        <a:pos x="22" y="2"/>
                      </a:cxn>
                      <a:cxn ang="0">
                        <a:pos x="34" y="2"/>
                      </a:cxn>
                      <a:cxn ang="0">
                        <a:pos x="46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 h="26">
                        <a:moveTo>
                          <a:pt x="46" y="0"/>
                        </a:moveTo>
                        <a:lnTo>
                          <a:pt x="46" y="16"/>
                        </a:lnTo>
                        <a:lnTo>
                          <a:pt x="46" y="16"/>
                        </a:lnTo>
                        <a:lnTo>
                          <a:pt x="42" y="18"/>
                        </a:lnTo>
                        <a:lnTo>
                          <a:pt x="32" y="22"/>
                        </a:lnTo>
                        <a:lnTo>
                          <a:pt x="18" y="26"/>
                        </a:lnTo>
                        <a:lnTo>
                          <a:pt x="10" y="26"/>
                        </a:lnTo>
                        <a:lnTo>
                          <a:pt x="0" y="24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22" y="2"/>
                        </a:lnTo>
                        <a:lnTo>
                          <a:pt x="34" y="2"/>
                        </a:lnTo>
                        <a:lnTo>
                          <a:pt x="46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85" name="Freeform 87"/>
                  <p:cNvSpPr>
                    <a:spLocks/>
                  </p:cNvSpPr>
                  <p:nvPr/>
                </p:nvSpPr>
                <p:spPr bwMode="auto">
                  <a:xfrm>
                    <a:off x="1395390" y="1139806"/>
                    <a:ext cx="158750" cy="650876"/>
                  </a:xfrm>
                  <a:custGeom>
                    <a:avLst/>
                    <a:gdLst/>
                    <a:ahLst/>
                    <a:cxnLst>
                      <a:cxn ang="0">
                        <a:pos x="46" y="4"/>
                      </a:cxn>
                      <a:cxn ang="0">
                        <a:pos x="46" y="4"/>
                      </a:cxn>
                      <a:cxn ang="0">
                        <a:pos x="52" y="16"/>
                      </a:cxn>
                      <a:cxn ang="0">
                        <a:pos x="66" y="54"/>
                      </a:cxn>
                      <a:cxn ang="0">
                        <a:pos x="84" y="110"/>
                      </a:cxn>
                      <a:cxn ang="0">
                        <a:pos x="92" y="144"/>
                      </a:cxn>
                      <a:cxn ang="0">
                        <a:pos x="100" y="182"/>
                      </a:cxn>
                      <a:cxn ang="0">
                        <a:pos x="100" y="182"/>
                      </a:cxn>
                      <a:cxn ang="0">
                        <a:pos x="100" y="200"/>
                      </a:cxn>
                      <a:cxn ang="0">
                        <a:pos x="98" y="230"/>
                      </a:cxn>
                      <a:cxn ang="0">
                        <a:pos x="98" y="230"/>
                      </a:cxn>
                      <a:cxn ang="0">
                        <a:pos x="90" y="316"/>
                      </a:cxn>
                      <a:cxn ang="0">
                        <a:pos x="86" y="370"/>
                      </a:cxn>
                      <a:cxn ang="0">
                        <a:pos x="82" y="404"/>
                      </a:cxn>
                      <a:cxn ang="0">
                        <a:pos x="82" y="404"/>
                      </a:cxn>
                      <a:cxn ang="0">
                        <a:pos x="78" y="406"/>
                      </a:cxn>
                      <a:cxn ang="0">
                        <a:pos x="66" y="408"/>
                      </a:cxn>
                      <a:cxn ang="0">
                        <a:pos x="58" y="410"/>
                      </a:cxn>
                      <a:cxn ang="0">
                        <a:pos x="48" y="408"/>
                      </a:cxn>
                      <a:cxn ang="0">
                        <a:pos x="40" y="408"/>
                      </a:cxn>
                      <a:cxn ang="0">
                        <a:pos x="32" y="404"/>
                      </a:cxn>
                      <a:cxn ang="0">
                        <a:pos x="32" y="404"/>
                      </a:cxn>
                      <a:cxn ang="0">
                        <a:pos x="42" y="320"/>
                      </a:cxn>
                      <a:cxn ang="0">
                        <a:pos x="48" y="254"/>
                      </a:cxn>
                      <a:cxn ang="0">
                        <a:pos x="50" y="226"/>
                      </a:cxn>
                      <a:cxn ang="0">
                        <a:pos x="50" y="204"/>
                      </a:cxn>
                      <a:cxn ang="0">
                        <a:pos x="50" y="204"/>
                      </a:cxn>
                      <a:cxn ang="0">
                        <a:pos x="30" y="154"/>
                      </a:cxn>
                      <a:cxn ang="0">
                        <a:pos x="2" y="80"/>
                      </a:cxn>
                      <a:cxn ang="0">
                        <a:pos x="2" y="80"/>
                      </a:cxn>
                      <a:cxn ang="0">
                        <a:pos x="0" y="74"/>
                      </a:cxn>
                      <a:cxn ang="0">
                        <a:pos x="0" y="66"/>
                      </a:cxn>
                      <a:cxn ang="0">
                        <a:pos x="2" y="52"/>
                      </a:cxn>
                      <a:cxn ang="0">
                        <a:pos x="8" y="36"/>
                      </a:cxn>
                      <a:cxn ang="0">
                        <a:pos x="14" y="22"/>
                      </a:cxn>
                      <a:cxn ang="0">
                        <a:pos x="22" y="10"/>
                      </a:cxn>
                      <a:cxn ang="0">
                        <a:pos x="32" y="2"/>
                      </a:cxn>
                      <a:cxn ang="0">
                        <a:pos x="36" y="0"/>
                      </a:cxn>
                      <a:cxn ang="0">
                        <a:pos x="40" y="0"/>
                      </a:cxn>
                      <a:cxn ang="0">
                        <a:pos x="44" y="0"/>
                      </a:cxn>
                      <a:cxn ang="0">
                        <a:pos x="46" y="4"/>
                      </a:cxn>
                      <a:cxn ang="0">
                        <a:pos x="46" y="4"/>
                      </a:cxn>
                    </a:cxnLst>
                    <a:rect l="0" t="0" r="r" b="b"/>
                    <a:pathLst>
                      <a:path w="100" h="410">
                        <a:moveTo>
                          <a:pt x="46" y="4"/>
                        </a:moveTo>
                        <a:lnTo>
                          <a:pt x="46" y="4"/>
                        </a:lnTo>
                        <a:lnTo>
                          <a:pt x="52" y="16"/>
                        </a:lnTo>
                        <a:lnTo>
                          <a:pt x="66" y="54"/>
                        </a:lnTo>
                        <a:lnTo>
                          <a:pt x="84" y="110"/>
                        </a:lnTo>
                        <a:lnTo>
                          <a:pt x="92" y="144"/>
                        </a:lnTo>
                        <a:lnTo>
                          <a:pt x="100" y="182"/>
                        </a:lnTo>
                        <a:lnTo>
                          <a:pt x="100" y="182"/>
                        </a:lnTo>
                        <a:lnTo>
                          <a:pt x="100" y="200"/>
                        </a:lnTo>
                        <a:lnTo>
                          <a:pt x="98" y="230"/>
                        </a:lnTo>
                        <a:lnTo>
                          <a:pt x="98" y="230"/>
                        </a:lnTo>
                        <a:lnTo>
                          <a:pt x="90" y="316"/>
                        </a:lnTo>
                        <a:lnTo>
                          <a:pt x="86" y="370"/>
                        </a:lnTo>
                        <a:lnTo>
                          <a:pt x="82" y="404"/>
                        </a:lnTo>
                        <a:lnTo>
                          <a:pt x="82" y="404"/>
                        </a:lnTo>
                        <a:lnTo>
                          <a:pt x="78" y="406"/>
                        </a:lnTo>
                        <a:lnTo>
                          <a:pt x="66" y="408"/>
                        </a:lnTo>
                        <a:lnTo>
                          <a:pt x="58" y="410"/>
                        </a:lnTo>
                        <a:lnTo>
                          <a:pt x="48" y="408"/>
                        </a:lnTo>
                        <a:lnTo>
                          <a:pt x="40" y="408"/>
                        </a:lnTo>
                        <a:lnTo>
                          <a:pt x="32" y="404"/>
                        </a:lnTo>
                        <a:lnTo>
                          <a:pt x="32" y="404"/>
                        </a:lnTo>
                        <a:lnTo>
                          <a:pt x="42" y="320"/>
                        </a:lnTo>
                        <a:lnTo>
                          <a:pt x="48" y="254"/>
                        </a:lnTo>
                        <a:lnTo>
                          <a:pt x="50" y="226"/>
                        </a:lnTo>
                        <a:lnTo>
                          <a:pt x="50" y="204"/>
                        </a:lnTo>
                        <a:lnTo>
                          <a:pt x="50" y="204"/>
                        </a:lnTo>
                        <a:lnTo>
                          <a:pt x="30" y="154"/>
                        </a:lnTo>
                        <a:lnTo>
                          <a:pt x="2" y="80"/>
                        </a:lnTo>
                        <a:lnTo>
                          <a:pt x="2" y="80"/>
                        </a:lnTo>
                        <a:lnTo>
                          <a:pt x="0" y="74"/>
                        </a:lnTo>
                        <a:lnTo>
                          <a:pt x="0" y="66"/>
                        </a:lnTo>
                        <a:lnTo>
                          <a:pt x="2" y="52"/>
                        </a:lnTo>
                        <a:lnTo>
                          <a:pt x="8" y="36"/>
                        </a:lnTo>
                        <a:lnTo>
                          <a:pt x="14" y="22"/>
                        </a:lnTo>
                        <a:lnTo>
                          <a:pt x="22" y="10"/>
                        </a:lnTo>
                        <a:lnTo>
                          <a:pt x="32" y="2"/>
                        </a:lnTo>
                        <a:lnTo>
                          <a:pt x="36" y="0"/>
                        </a:lnTo>
                        <a:lnTo>
                          <a:pt x="40" y="0"/>
                        </a:lnTo>
                        <a:lnTo>
                          <a:pt x="44" y="0"/>
                        </a:lnTo>
                        <a:lnTo>
                          <a:pt x="46" y="4"/>
                        </a:lnTo>
                        <a:lnTo>
                          <a:pt x="46" y="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grpSp>
                <p:nvGrpSpPr>
                  <p:cNvPr id="8" name="Gruppe 106"/>
                  <p:cNvGrpSpPr/>
                  <p:nvPr/>
                </p:nvGrpSpPr>
                <p:grpSpPr>
                  <a:xfrm>
                    <a:off x="1242987" y="1057257"/>
                    <a:ext cx="155575" cy="441325"/>
                    <a:chOff x="1242987" y="1057257"/>
                    <a:chExt cx="155575" cy="441325"/>
                  </a:xfrm>
                  <a:grpFill/>
                </p:grpSpPr>
                <p:sp>
                  <p:nvSpPr>
                    <p:cNvPr id="94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1258862" y="1057257"/>
                      <a:ext cx="139700" cy="231775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86" y="0"/>
                        </a:cxn>
                        <a:cxn ang="0">
                          <a:pos x="58" y="24"/>
                        </a:cxn>
                        <a:cxn ang="0">
                          <a:pos x="40" y="36"/>
                        </a:cxn>
                        <a:cxn ang="0">
                          <a:pos x="26" y="46"/>
                        </a:cxn>
                        <a:cxn ang="0">
                          <a:pos x="0" y="146"/>
                        </a:cxn>
                        <a:cxn ang="0">
                          <a:pos x="0" y="146"/>
                        </a:cxn>
                        <a:cxn ang="0">
                          <a:pos x="6" y="130"/>
                        </a:cxn>
                        <a:cxn ang="0">
                          <a:pos x="28" y="92"/>
                        </a:cxn>
                        <a:cxn ang="0">
                          <a:pos x="40" y="70"/>
                        </a:cxn>
                        <a:cxn ang="0">
                          <a:pos x="56" y="50"/>
                        </a:cxn>
                        <a:cxn ang="0">
                          <a:pos x="72" y="32"/>
                        </a:cxn>
                        <a:cxn ang="0">
                          <a:pos x="80" y="24"/>
                        </a:cxn>
                        <a:cxn ang="0">
                          <a:pos x="88" y="18"/>
                        </a:cxn>
                        <a:cxn ang="0">
                          <a:pos x="88" y="18"/>
                        </a:cxn>
                        <a:cxn ang="0">
                          <a:pos x="88" y="14"/>
                        </a:cxn>
                        <a:cxn ang="0">
                          <a:pos x="88" y="8"/>
                        </a:cxn>
                        <a:cxn ang="0">
                          <a:pos x="88" y="2"/>
                        </a:cxn>
                        <a:cxn ang="0">
                          <a:pos x="86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88" h="146">
                          <a:moveTo>
                            <a:pt x="86" y="0"/>
                          </a:moveTo>
                          <a:lnTo>
                            <a:pt x="86" y="0"/>
                          </a:lnTo>
                          <a:lnTo>
                            <a:pt x="58" y="24"/>
                          </a:lnTo>
                          <a:lnTo>
                            <a:pt x="40" y="36"/>
                          </a:lnTo>
                          <a:lnTo>
                            <a:pt x="26" y="46"/>
                          </a:lnTo>
                          <a:lnTo>
                            <a:pt x="0" y="146"/>
                          </a:lnTo>
                          <a:lnTo>
                            <a:pt x="0" y="146"/>
                          </a:lnTo>
                          <a:lnTo>
                            <a:pt x="6" y="130"/>
                          </a:lnTo>
                          <a:lnTo>
                            <a:pt x="28" y="92"/>
                          </a:lnTo>
                          <a:lnTo>
                            <a:pt x="40" y="70"/>
                          </a:lnTo>
                          <a:lnTo>
                            <a:pt x="56" y="50"/>
                          </a:lnTo>
                          <a:lnTo>
                            <a:pt x="72" y="32"/>
                          </a:lnTo>
                          <a:lnTo>
                            <a:pt x="80" y="24"/>
                          </a:lnTo>
                          <a:lnTo>
                            <a:pt x="88" y="18"/>
                          </a:lnTo>
                          <a:lnTo>
                            <a:pt x="88" y="18"/>
                          </a:lnTo>
                          <a:lnTo>
                            <a:pt x="88" y="14"/>
                          </a:lnTo>
                          <a:lnTo>
                            <a:pt x="88" y="8"/>
                          </a:lnTo>
                          <a:lnTo>
                            <a:pt x="88" y="2"/>
                          </a:lnTo>
                          <a:lnTo>
                            <a:pt x="86" y="0"/>
                          </a:ln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5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1242987" y="1127107"/>
                      <a:ext cx="133350" cy="371475"/>
                    </a:xfrm>
                    <a:custGeom>
                      <a:avLst/>
                      <a:gdLst/>
                      <a:ahLst/>
                      <a:cxnLst>
                        <a:cxn ang="0">
                          <a:pos x="32" y="0"/>
                        </a:cxn>
                        <a:cxn ang="0">
                          <a:pos x="22" y="20"/>
                        </a:cxn>
                        <a:cxn ang="0">
                          <a:pos x="26" y="30"/>
                        </a:cxn>
                        <a:cxn ang="0">
                          <a:pos x="26" y="30"/>
                        </a:cxn>
                        <a:cxn ang="0">
                          <a:pos x="16" y="48"/>
                        </a:cxn>
                        <a:cxn ang="0">
                          <a:pos x="8" y="70"/>
                        </a:cxn>
                        <a:cxn ang="0">
                          <a:pos x="2" y="98"/>
                        </a:cxn>
                        <a:cxn ang="0">
                          <a:pos x="0" y="114"/>
                        </a:cxn>
                        <a:cxn ang="0">
                          <a:pos x="0" y="130"/>
                        </a:cxn>
                        <a:cxn ang="0">
                          <a:pos x="2" y="146"/>
                        </a:cxn>
                        <a:cxn ang="0">
                          <a:pos x="6" y="162"/>
                        </a:cxn>
                        <a:cxn ang="0">
                          <a:pos x="12" y="178"/>
                        </a:cxn>
                        <a:cxn ang="0">
                          <a:pos x="22" y="194"/>
                        </a:cxn>
                        <a:cxn ang="0">
                          <a:pos x="34" y="210"/>
                        </a:cxn>
                        <a:cxn ang="0">
                          <a:pos x="50" y="226"/>
                        </a:cxn>
                        <a:cxn ang="0">
                          <a:pos x="84" y="234"/>
                        </a:cxn>
                        <a:cxn ang="0">
                          <a:pos x="72" y="198"/>
                        </a:cxn>
                        <a:cxn ang="0">
                          <a:pos x="72" y="198"/>
                        </a:cxn>
                        <a:cxn ang="0">
                          <a:pos x="68" y="194"/>
                        </a:cxn>
                        <a:cxn ang="0">
                          <a:pos x="58" y="188"/>
                        </a:cxn>
                        <a:cxn ang="0">
                          <a:pos x="46" y="176"/>
                        </a:cxn>
                        <a:cxn ang="0">
                          <a:pos x="32" y="158"/>
                        </a:cxn>
                        <a:cxn ang="0">
                          <a:pos x="26" y="148"/>
                        </a:cxn>
                        <a:cxn ang="0">
                          <a:pos x="22" y="136"/>
                        </a:cxn>
                        <a:cxn ang="0">
                          <a:pos x="18" y="122"/>
                        </a:cxn>
                        <a:cxn ang="0">
                          <a:pos x="16" y="108"/>
                        </a:cxn>
                        <a:cxn ang="0">
                          <a:pos x="16" y="90"/>
                        </a:cxn>
                        <a:cxn ang="0">
                          <a:pos x="18" y="72"/>
                        </a:cxn>
                        <a:cxn ang="0">
                          <a:pos x="24" y="52"/>
                        </a:cxn>
                        <a:cxn ang="0">
                          <a:pos x="32" y="32"/>
                        </a:cxn>
                        <a:cxn ang="0">
                          <a:pos x="38" y="26"/>
                        </a:cxn>
                        <a:cxn ang="0">
                          <a:pos x="32" y="0"/>
                        </a:cxn>
                      </a:cxnLst>
                      <a:rect l="0" t="0" r="r" b="b"/>
                      <a:pathLst>
                        <a:path w="84" h="234">
                          <a:moveTo>
                            <a:pt x="32" y="0"/>
                          </a:moveTo>
                          <a:lnTo>
                            <a:pt x="22" y="20"/>
                          </a:lnTo>
                          <a:lnTo>
                            <a:pt x="26" y="30"/>
                          </a:lnTo>
                          <a:lnTo>
                            <a:pt x="26" y="30"/>
                          </a:lnTo>
                          <a:lnTo>
                            <a:pt x="16" y="48"/>
                          </a:lnTo>
                          <a:lnTo>
                            <a:pt x="8" y="70"/>
                          </a:lnTo>
                          <a:lnTo>
                            <a:pt x="2" y="98"/>
                          </a:lnTo>
                          <a:lnTo>
                            <a:pt x="0" y="114"/>
                          </a:lnTo>
                          <a:lnTo>
                            <a:pt x="0" y="130"/>
                          </a:lnTo>
                          <a:lnTo>
                            <a:pt x="2" y="146"/>
                          </a:lnTo>
                          <a:lnTo>
                            <a:pt x="6" y="162"/>
                          </a:lnTo>
                          <a:lnTo>
                            <a:pt x="12" y="178"/>
                          </a:lnTo>
                          <a:lnTo>
                            <a:pt x="22" y="194"/>
                          </a:lnTo>
                          <a:lnTo>
                            <a:pt x="34" y="210"/>
                          </a:lnTo>
                          <a:lnTo>
                            <a:pt x="50" y="226"/>
                          </a:lnTo>
                          <a:lnTo>
                            <a:pt x="84" y="234"/>
                          </a:lnTo>
                          <a:lnTo>
                            <a:pt x="72" y="198"/>
                          </a:lnTo>
                          <a:lnTo>
                            <a:pt x="72" y="198"/>
                          </a:lnTo>
                          <a:lnTo>
                            <a:pt x="68" y="194"/>
                          </a:lnTo>
                          <a:lnTo>
                            <a:pt x="58" y="188"/>
                          </a:lnTo>
                          <a:lnTo>
                            <a:pt x="46" y="176"/>
                          </a:lnTo>
                          <a:lnTo>
                            <a:pt x="32" y="158"/>
                          </a:lnTo>
                          <a:lnTo>
                            <a:pt x="26" y="148"/>
                          </a:lnTo>
                          <a:lnTo>
                            <a:pt x="22" y="136"/>
                          </a:lnTo>
                          <a:lnTo>
                            <a:pt x="18" y="122"/>
                          </a:lnTo>
                          <a:lnTo>
                            <a:pt x="16" y="108"/>
                          </a:lnTo>
                          <a:lnTo>
                            <a:pt x="16" y="90"/>
                          </a:lnTo>
                          <a:lnTo>
                            <a:pt x="18" y="72"/>
                          </a:lnTo>
                          <a:lnTo>
                            <a:pt x="24" y="52"/>
                          </a:lnTo>
                          <a:lnTo>
                            <a:pt x="32" y="32"/>
                          </a:lnTo>
                          <a:lnTo>
                            <a:pt x="38" y="26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ea typeface="ＭＳ Ｐゴシック" pitchFamily="-97" charset="-128"/>
                      </a:endParaRPr>
                    </a:p>
                  </p:txBody>
                </p:sp>
              </p:grpSp>
              <p:sp>
                <p:nvSpPr>
                  <p:cNvPr id="87" name="Freeform 90"/>
                  <p:cNvSpPr>
                    <a:spLocks/>
                  </p:cNvSpPr>
                  <p:nvPr/>
                </p:nvSpPr>
                <p:spPr bwMode="auto">
                  <a:xfrm>
                    <a:off x="1379512" y="1155682"/>
                    <a:ext cx="66675" cy="222250"/>
                  </a:xfrm>
                  <a:custGeom>
                    <a:avLst/>
                    <a:gdLst/>
                    <a:ahLst/>
                    <a:cxnLst>
                      <a:cxn ang="0">
                        <a:pos x="38" y="0"/>
                      </a:cxn>
                      <a:cxn ang="0">
                        <a:pos x="38" y="0"/>
                      </a:cxn>
                      <a:cxn ang="0">
                        <a:pos x="28" y="6"/>
                      </a:cxn>
                      <a:cxn ang="0">
                        <a:pos x="20" y="16"/>
                      </a:cxn>
                      <a:cxn ang="0">
                        <a:pos x="12" y="30"/>
                      </a:cxn>
                      <a:cxn ang="0">
                        <a:pos x="4" y="48"/>
                      </a:cxn>
                      <a:cxn ang="0">
                        <a:pos x="2" y="60"/>
                      </a:cxn>
                      <a:cxn ang="0">
                        <a:pos x="0" y="72"/>
                      </a:cxn>
                      <a:cxn ang="0">
                        <a:pos x="0" y="86"/>
                      </a:cxn>
                      <a:cxn ang="0">
                        <a:pos x="0" y="102"/>
                      </a:cxn>
                      <a:cxn ang="0">
                        <a:pos x="4" y="120"/>
                      </a:cxn>
                      <a:cxn ang="0">
                        <a:pos x="8" y="140"/>
                      </a:cxn>
                      <a:cxn ang="0">
                        <a:pos x="8" y="140"/>
                      </a:cxn>
                      <a:cxn ang="0">
                        <a:pos x="6" y="124"/>
                      </a:cxn>
                      <a:cxn ang="0">
                        <a:pos x="6" y="108"/>
                      </a:cxn>
                      <a:cxn ang="0">
                        <a:pos x="6" y="88"/>
                      </a:cxn>
                      <a:cxn ang="0">
                        <a:pos x="10" y="68"/>
                      </a:cxn>
                      <a:cxn ang="0">
                        <a:pos x="16" y="48"/>
                      </a:cxn>
                      <a:cxn ang="0">
                        <a:pos x="20" y="38"/>
                      </a:cxn>
                      <a:cxn ang="0">
                        <a:pos x="26" y="30"/>
                      </a:cxn>
                      <a:cxn ang="0">
                        <a:pos x="34" y="24"/>
                      </a:cxn>
                      <a:cxn ang="0">
                        <a:pos x="42" y="18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42" h="140">
                        <a:moveTo>
                          <a:pt x="38" y="0"/>
                        </a:moveTo>
                        <a:lnTo>
                          <a:pt x="38" y="0"/>
                        </a:lnTo>
                        <a:lnTo>
                          <a:pt x="28" y="6"/>
                        </a:lnTo>
                        <a:lnTo>
                          <a:pt x="20" y="16"/>
                        </a:lnTo>
                        <a:lnTo>
                          <a:pt x="12" y="30"/>
                        </a:lnTo>
                        <a:lnTo>
                          <a:pt x="4" y="48"/>
                        </a:lnTo>
                        <a:lnTo>
                          <a:pt x="2" y="60"/>
                        </a:lnTo>
                        <a:lnTo>
                          <a:pt x="0" y="72"/>
                        </a:lnTo>
                        <a:lnTo>
                          <a:pt x="0" y="86"/>
                        </a:lnTo>
                        <a:lnTo>
                          <a:pt x="0" y="102"/>
                        </a:lnTo>
                        <a:lnTo>
                          <a:pt x="4" y="120"/>
                        </a:lnTo>
                        <a:lnTo>
                          <a:pt x="8" y="140"/>
                        </a:lnTo>
                        <a:lnTo>
                          <a:pt x="8" y="140"/>
                        </a:lnTo>
                        <a:lnTo>
                          <a:pt x="6" y="124"/>
                        </a:lnTo>
                        <a:lnTo>
                          <a:pt x="6" y="108"/>
                        </a:lnTo>
                        <a:lnTo>
                          <a:pt x="6" y="88"/>
                        </a:lnTo>
                        <a:lnTo>
                          <a:pt x="10" y="68"/>
                        </a:lnTo>
                        <a:lnTo>
                          <a:pt x="16" y="48"/>
                        </a:lnTo>
                        <a:lnTo>
                          <a:pt x="20" y="38"/>
                        </a:lnTo>
                        <a:lnTo>
                          <a:pt x="26" y="30"/>
                        </a:lnTo>
                        <a:lnTo>
                          <a:pt x="34" y="24"/>
                        </a:lnTo>
                        <a:lnTo>
                          <a:pt x="42" y="18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88" name="Freeform 91"/>
                  <p:cNvSpPr>
                    <a:spLocks/>
                  </p:cNvSpPr>
                  <p:nvPr/>
                </p:nvSpPr>
                <p:spPr bwMode="auto">
                  <a:xfrm>
                    <a:off x="1490637" y="1755757"/>
                    <a:ext cx="15875" cy="12700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10" y="4"/>
                      </a:cxn>
                      <a:cxn ang="0">
                        <a:pos x="8" y="8"/>
                      </a:cxn>
                      <a:cxn ang="0">
                        <a:pos x="6" y="8"/>
                      </a:cxn>
                      <a:cxn ang="0">
                        <a:pos x="6" y="8"/>
                      </a:cxn>
                      <a:cxn ang="0">
                        <a:pos x="2" y="8"/>
                      </a:cxn>
                      <a:cxn ang="0">
                        <a:pos x="0" y="4"/>
                      </a:cxn>
                      <a:cxn ang="0">
                        <a:pos x="0" y="4"/>
                      </a:cxn>
                      <a:cxn ang="0">
                        <a:pos x="2" y="2"/>
                      </a:cxn>
                      <a:cxn ang="0">
                        <a:pos x="6" y="0"/>
                      </a:cxn>
                      <a:cxn ang="0">
                        <a:pos x="6" y="0"/>
                      </a:cxn>
                      <a:cxn ang="0">
                        <a:pos x="8" y="2"/>
                      </a:cxn>
                      <a:cxn ang="0">
                        <a:pos x="10" y="4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10" h="8">
                        <a:moveTo>
                          <a:pt x="10" y="4"/>
                        </a:moveTo>
                        <a:lnTo>
                          <a:pt x="10" y="4"/>
                        </a:lnTo>
                        <a:lnTo>
                          <a:pt x="8" y="8"/>
                        </a:lnTo>
                        <a:lnTo>
                          <a:pt x="6" y="8"/>
                        </a:lnTo>
                        <a:lnTo>
                          <a:pt x="6" y="8"/>
                        </a:lnTo>
                        <a:lnTo>
                          <a:pt x="2" y="8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2" y="2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8" y="2"/>
                        </a:lnTo>
                        <a:lnTo>
                          <a:pt x="10" y="4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89" name="Freeform 92"/>
                  <p:cNvSpPr>
                    <a:spLocks/>
                  </p:cNvSpPr>
                  <p:nvPr/>
                </p:nvSpPr>
                <p:spPr bwMode="auto">
                  <a:xfrm>
                    <a:off x="1271562" y="1095357"/>
                    <a:ext cx="130175" cy="206375"/>
                  </a:xfrm>
                  <a:custGeom>
                    <a:avLst/>
                    <a:gdLst/>
                    <a:ahLst/>
                    <a:cxnLst>
                      <a:cxn ang="0">
                        <a:pos x="82" y="0"/>
                      </a:cxn>
                      <a:cxn ang="0">
                        <a:pos x="74" y="38"/>
                      </a:cxn>
                      <a:cxn ang="0">
                        <a:pos x="48" y="54"/>
                      </a:cxn>
                      <a:cxn ang="0">
                        <a:pos x="44" y="86"/>
                      </a:cxn>
                      <a:cxn ang="0">
                        <a:pos x="0" y="130"/>
                      </a:cxn>
                      <a:cxn ang="0">
                        <a:pos x="50" y="90"/>
                      </a:cxn>
                      <a:cxn ang="0">
                        <a:pos x="50" y="56"/>
                      </a:cxn>
                      <a:cxn ang="0">
                        <a:pos x="78" y="42"/>
                      </a:cxn>
                      <a:cxn ang="0">
                        <a:pos x="82" y="0"/>
                      </a:cxn>
                    </a:cxnLst>
                    <a:rect l="0" t="0" r="r" b="b"/>
                    <a:pathLst>
                      <a:path w="82" h="130">
                        <a:moveTo>
                          <a:pt x="82" y="0"/>
                        </a:moveTo>
                        <a:lnTo>
                          <a:pt x="74" y="38"/>
                        </a:lnTo>
                        <a:lnTo>
                          <a:pt x="48" y="54"/>
                        </a:lnTo>
                        <a:lnTo>
                          <a:pt x="44" y="86"/>
                        </a:lnTo>
                        <a:lnTo>
                          <a:pt x="0" y="130"/>
                        </a:lnTo>
                        <a:lnTo>
                          <a:pt x="50" y="90"/>
                        </a:lnTo>
                        <a:lnTo>
                          <a:pt x="50" y="56"/>
                        </a:lnTo>
                        <a:lnTo>
                          <a:pt x="78" y="42"/>
                        </a:lnTo>
                        <a:lnTo>
                          <a:pt x="8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90" name="Freeform 93"/>
                  <p:cNvSpPr>
                    <a:spLocks/>
                  </p:cNvSpPr>
                  <p:nvPr/>
                </p:nvSpPr>
                <p:spPr bwMode="auto">
                  <a:xfrm>
                    <a:off x="1255687" y="1641457"/>
                    <a:ext cx="174625" cy="149225"/>
                  </a:xfrm>
                  <a:custGeom>
                    <a:avLst/>
                    <a:gdLst/>
                    <a:ahLst/>
                    <a:cxnLst>
                      <a:cxn ang="0">
                        <a:pos x="0" y="30"/>
                      </a:cxn>
                      <a:cxn ang="0">
                        <a:pos x="26" y="12"/>
                      </a:cxn>
                      <a:cxn ang="0">
                        <a:pos x="50" y="94"/>
                      </a:cxn>
                      <a:cxn ang="0">
                        <a:pos x="110" y="82"/>
                      </a:cxn>
                      <a:cxn ang="0">
                        <a:pos x="54" y="84"/>
                      </a:cxn>
                      <a:cxn ang="0">
                        <a:pos x="30" y="0"/>
                      </a:cxn>
                      <a:cxn ang="0">
                        <a:pos x="0" y="30"/>
                      </a:cxn>
                    </a:cxnLst>
                    <a:rect l="0" t="0" r="r" b="b"/>
                    <a:pathLst>
                      <a:path w="110" h="94">
                        <a:moveTo>
                          <a:pt x="0" y="30"/>
                        </a:moveTo>
                        <a:lnTo>
                          <a:pt x="26" y="12"/>
                        </a:lnTo>
                        <a:lnTo>
                          <a:pt x="50" y="94"/>
                        </a:lnTo>
                        <a:lnTo>
                          <a:pt x="110" y="82"/>
                        </a:lnTo>
                        <a:lnTo>
                          <a:pt x="54" y="84"/>
                        </a:lnTo>
                        <a:lnTo>
                          <a:pt x="30" y="0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91" name="Freeform 94"/>
                  <p:cNvSpPr>
                    <a:spLocks/>
                  </p:cNvSpPr>
                  <p:nvPr/>
                </p:nvSpPr>
                <p:spPr bwMode="auto">
                  <a:xfrm>
                    <a:off x="1350937" y="1590657"/>
                    <a:ext cx="95250" cy="50800"/>
                  </a:xfrm>
                  <a:custGeom>
                    <a:avLst/>
                    <a:gdLst/>
                    <a:ahLst/>
                    <a:cxnLst>
                      <a:cxn ang="0">
                        <a:pos x="58" y="0"/>
                      </a:cxn>
                      <a:cxn ang="0">
                        <a:pos x="0" y="10"/>
                      </a:cxn>
                      <a:cxn ang="0">
                        <a:pos x="4" y="32"/>
                      </a:cxn>
                      <a:cxn ang="0">
                        <a:pos x="60" y="20"/>
                      </a:cxn>
                      <a:cxn ang="0">
                        <a:pos x="58" y="0"/>
                      </a:cxn>
                    </a:cxnLst>
                    <a:rect l="0" t="0" r="r" b="b"/>
                    <a:pathLst>
                      <a:path w="60" h="32">
                        <a:moveTo>
                          <a:pt x="58" y="0"/>
                        </a:moveTo>
                        <a:lnTo>
                          <a:pt x="0" y="10"/>
                        </a:lnTo>
                        <a:lnTo>
                          <a:pt x="4" y="32"/>
                        </a:lnTo>
                        <a:lnTo>
                          <a:pt x="60" y="20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92" name="Freeform 95"/>
                  <p:cNvSpPr>
                    <a:spLocks/>
                  </p:cNvSpPr>
                  <p:nvPr/>
                </p:nvSpPr>
                <p:spPr bwMode="auto">
                  <a:xfrm>
                    <a:off x="1281087" y="1479532"/>
                    <a:ext cx="9525" cy="19050"/>
                  </a:xfrm>
                  <a:custGeom>
                    <a:avLst/>
                    <a:gdLst/>
                    <a:ahLst/>
                    <a:cxnLst>
                      <a:cxn ang="0">
                        <a:pos x="6" y="6"/>
                      </a:cxn>
                      <a:cxn ang="0">
                        <a:pos x="6" y="6"/>
                      </a:cxn>
                      <a:cxn ang="0">
                        <a:pos x="6" y="10"/>
                      </a:cxn>
                      <a:cxn ang="0">
                        <a:pos x="2" y="12"/>
                      </a:cxn>
                      <a:cxn ang="0">
                        <a:pos x="2" y="12"/>
                      </a:cxn>
                      <a:cxn ang="0">
                        <a:pos x="0" y="10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6" y="2"/>
                      </a:cxn>
                      <a:cxn ang="0">
                        <a:pos x="6" y="6"/>
                      </a:cxn>
                      <a:cxn ang="0">
                        <a:pos x="6" y="6"/>
                      </a:cxn>
                    </a:cxnLst>
                    <a:rect l="0" t="0" r="r" b="b"/>
                    <a:pathLst>
                      <a:path w="6" h="12">
                        <a:moveTo>
                          <a:pt x="6" y="6"/>
                        </a:moveTo>
                        <a:lnTo>
                          <a:pt x="6" y="6"/>
                        </a:lnTo>
                        <a:lnTo>
                          <a:pt x="6" y="10"/>
                        </a:lnTo>
                        <a:lnTo>
                          <a:pt x="2" y="12"/>
                        </a:lnTo>
                        <a:lnTo>
                          <a:pt x="2" y="12"/>
                        </a:lnTo>
                        <a:lnTo>
                          <a:pt x="0" y="10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6" y="2"/>
                        </a:lnTo>
                        <a:lnTo>
                          <a:pt x="6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93" name="Freeform 96"/>
                  <p:cNvSpPr>
                    <a:spLocks/>
                  </p:cNvSpPr>
                  <p:nvPr/>
                </p:nvSpPr>
                <p:spPr bwMode="auto">
                  <a:xfrm>
                    <a:off x="1293787" y="1574782"/>
                    <a:ext cx="9525" cy="19050"/>
                  </a:xfrm>
                  <a:custGeom>
                    <a:avLst/>
                    <a:gdLst/>
                    <a:ahLst/>
                    <a:cxnLst>
                      <a:cxn ang="0">
                        <a:pos x="6" y="6"/>
                      </a:cxn>
                      <a:cxn ang="0">
                        <a:pos x="6" y="6"/>
                      </a:cxn>
                      <a:cxn ang="0">
                        <a:pos x="6" y="12"/>
                      </a:cxn>
                      <a:cxn ang="0">
                        <a:pos x="2" y="12"/>
                      </a:cxn>
                      <a:cxn ang="0">
                        <a:pos x="2" y="12"/>
                      </a:cxn>
                      <a:cxn ang="0">
                        <a:pos x="0" y="12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0" y="2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6" y="2"/>
                      </a:cxn>
                      <a:cxn ang="0">
                        <a:pos x="6" y="6"/>
                      </a:cxn>
                      <a:cxn ang="0">
                        <a:pos x="6" y="6"/>
                      </a:cxn>
                    </a:cxnLst>
                    <a:rect l="0" t="0" r="r" b="b"/>
                    <a:pathLst>
                      <a:path w="6" h="12">
                        <a:moveTo>
                          <a:pt x="6" y="6"/>
                        </a:moveTo>
                        <a:lnTo>
                          <a:pt x="6" y="6"/>
                        </a:lnTo>
                        <a:lnTo>
                          <a:pt x="6" y="12"/>
                        </a:lnTo>
                        <a:lnTo>
                          <a:pt x="2" y="12"/>
                        </a:lnTo>
                        <a:lnTo>
                          <a:pt x="2" y="12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6" y="2"/>
                        </a:lnTo>
                        <a:lnTo>
                          <a:pt x="6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</p:grpSp>
            <p:grpSp>
              <p:nvGrpSpPr>
                <p:cNvPr id="9" name="Gruppe 107"/>
                <p:cNvGrpSpPr>
                  <a:grpSpLocks/>
                </p:cNvGrpSpPr>
                <p:nvPr/>
              </p:nvGrpSpPr>
              <p:grpSpPr bwMode="auto">
                <a:xfrm>
                  <a:off x="1428729" y="1214425"/>
                  <a:ext cx="357190" cy="774535"/>
                  <a:chOff x="1242987" y="1057257"/>
                  <a:chExt cx="155575" cy="441325"/>
                </a:xfrm>
                <a:grpFill/>
              </p:grpSpPr>
              <p:sp>
                <p:nvSpPr>
                  <p:cNvPr id="45" name="Freeform 88"/>
                  <p:cNvSpPr>
                    <a:spLocks/>
                  </p:cNvSpPr>
                  <p:nvPr/>
                </p:nvSpPr>
                <p:spPr bwMode="auto">
                  <a:xfrm>
                    <a:off x="1258862" y="1057257"/>
                    <a:ext cx="139700" cy="231775"/>
                  </a:xfrm>
                  <a:custGeom>
                    <a:avLst/>
                    <a:gdLst>
                      <a:gd name="T0" fmla="*/ 2147483647 w 88"/>
                      <a:gd name="T1" fmla="*/ 0 h 146"/>
                      <a:gd name="T2" fmla="*/ 2147483647 w 88"/>
                      <a:gd name="T3" fmla="*/ 0 h 146"/>
                      <a:gd name="T4" fmla="*/ 2147483647 w 88"/>
                      <a:gd name="T5" fmla="*/ 2147483647 h 146"/>
                      <a:gd name="T6" fmla="*/ 2147483647 w 88"/>
                      <a:gd name="T7" fmla="*/ 2147483647 h 146"/>
                      <a:gd name="T8" fmla="*/ 2147483647 w 88"/>
                      <a:gd name="T9" fmla="*/ 2147483647 h 146"/>
                      <a:gd name="T10" fmla="*/ 0 w 88"/>
                      <a:gd name="T11" fmla="*/ 2147483647 h 146"/>
                      <a:gd name="T12" fmla="*/ 0 w 88"/>
                      <a:gd name="T13" fmla="*/ 2147483647 h 146"/>
                      <a:gd name="T14" fmla="*/ 2147483647 w 88"/>
                      <a:gd name="T15" fmla="*/ 2147483647 h 146"/>
                      <a:gd name="T16" fmla="*/ 2147483647 w 88"/>
                      <a:gd name="T17" fmla="*/ 2147483647 h 146"/>
                      <a:gd name="T18" fmla="*/ 2147483647 w 88"/>
                      <a:gd name="T19" fmla="*/ 2147483647 h 146"/>
                      <a:gd name="T20" fmla="*/ 2147483647 w 88"/>
                      <a:gd name="T21" fmla="*/ 2147483647 h 146"/>
                      <a:gd name="T22" fmla="*/ 2147483647 w 88"/>
                      <a:gd name="T23" fmla="*/ 2147483647 h 146"/>
                      <a:gd name="T24" fmla="*/ 2147483647 w 88"/>
                      <a:gd name="T25" fmla="*/ 2147483647 h 146"/>
                      <a:gd name="T26" fmla="*/ 2147483647 w 88"/>
                      <a:gd name="T27" fmla="*/ 2147483647 h 146"/>
                      <a:gd name="T28" fmla="*/ 2147483647 w 88"/>
                      <a:gd name="T29" fmla="*/ 2147483647 h 146"/>
                      <a:gd name="T30" fmla="*/ 2147483647 w 88"/>
                      <a:gd name="T31" fmla="*/ 2147483647 h 146"/>
                      <a:gd name="T32" fmla="*/ 2147483647 w 88"/>
                      <a:gd name="T33" fmla="*/ 2147483647 h 146"/>
                      <a:gd name="T34" fmla="*/ 2147483647 w 88"/>
                      <a:gd name="T35" fmla="*/ 2147483647 h 146"/>
                      <a:gd name="T36" fmla="*/ 2147483647 w 88"/>
                      <a:gd name="T37" fmla="*/ 0 h 146"/>
                      <a:gd name="T38" fmla="*/ 2147483647 w 88"/>
                      <a:gd name="T39" fmla="*/ 0 h 14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88"/>
                      <a:gd name="T61" fmla="*/ 0 h 146"/>
                      <a:gd name="T62" fmla="*/ 88 w 88"/>
                      <a:gd name="T63" fmla="*/ 146 h 14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88" h="146">
                        <a:moveTo>
                          <a:pt x="86" y="0"/>
                        </a:moveTo>
                        <a:lnTo>
                          <a:pt x="86" y="0"/>
                        </a:lnTo>
                        <a:lnTo>
                          <a:pt x="58" y="24"/>
                        </a:lnTo>
                        <a:lnTo>
                          <a:pt x="40" y="36"/>
                        </a:lnTo>
                        <a:lnTo>
                          <a:pt x="26" y="46"/>
                        </a:lnTo>
                        <a:lnTo>
                          <a:pt x="0" y="146"/>
                        </a:lnTo>
                        <a:lnTo>
                          <a:pt x="6" y="130"/>
                        </a:lnTo>
                        <a:lnTo>
                          <a:pt x="28" y="92"/>
                        </a:lnTo>
                        <a:lnTo>
                          <a:pt x="40" y="70"/>
                        </a:lnTo>
                        <a:lnTo>
                          <a:pt x="56" y="50"/>
                        </a:lnTo>
                        <a:lnTo>
                          <a:pt x="72" y="32"/>
                        </a:lnTo>
                        <a:lnTo>
                          <a:pt x="80" y="24"/>
                        </a:lnTo>
                        <a:lnTo>
                          <a:pt x="88" y="18"/>
                        </a:lnTo>
                        <a:lnTo>
                          <a:pt x="88" y="14"/>
                        </a:lnTo>
                        <a:lnTo>
                          <a:pt x="88" y="8"/>
                        </a:lnTo>
                        <a:lnTo>
                          <a:pt x="88" y="2"/>
                        </a:lnTo>
                        <a:lnTo>
                          <a:pt x="86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  <p:sp>
                <p:nvSpPr>
                  <p:cNvPr id="47" name="Freeform 89"/>
                  <p:cNvSpPr>
                    <a:spLocks/>
                  </p:cNvSpPr>
                  <p:nvPr/>
                </p:nvSpPr>
                <p:spPr bwMode="auto">
                  <a:xfrm>
                    <a:off x="1242987" y="1127107"/>
                    <a:ext cx="133350" cy="371475"/>
                  </a:xfrm>
                  <a:custGeom>
                    <a:avLst/>
                    <a:gdLst>
                      <a:gd name="T0" fmla="*/ 2147483647 w 84"/>
                      <a:gd name="T1" fmla="*/ 0 h 234"/>
                      <a:gd name="T2" fmla="*/ 2147483647 w 84"/>
                      <a:gd name="T3" fmla="*/ 2147483647 h 234"/>
                      <a:gd name="T4" fmla="*/ 2147483647 w 84"/>
                      <a:gd name="T5" fmla="*/ 2147483647 h 234"/>
                      <a:gd name="T6" fmla="*/ 2147483647 w 84"/>
                      <a:gd name="T7" fmla="*/ 2147483647 h 234"/>
                      <a:gd name="T8" fmla="*/ 2147483647 w 84"/>
                      <a:gd name="T9" fmla="*/ 2147483647 h 234"/>
                      <a:gd name="T10" fmla="*/ 2147483647 w 84"/>
                      <a:gd name="T11" fmla="*/ 2147483647 h 234"/>
                      <a:gd name="T12" fmla="*/ 2147483647 w 84"/>
                      <a:gd name="T13" fmla="*/ 2147483647 h 234"/>
                      <a:gd name="T14" fmla="*/ 0 w 84"/>
                      <a:gd name="T15" fmla="*/ 2147483647 h 234"/>
                      <a:gd name="T16" fmla="*/ 0 w 84"/>
                      <a:gd name="T17" fmla="*/ 2147483647 h 234"/>
                      <a:gd name="T18" fmla="*/ 2147483647 w 84"/>
                      <a:gd name="T19" fmla="*/ 2147483647 h 234"/>
                      <a:gd name="T20" fmla="*/ 2147483647 w 84"/>
                      <a:gd name="T21" fmla="*/ 2147483647 h 234"/>
                      <a:gd name="T22" fmla="*/ 2147483647 w 84"/>
                      <a:gd name="T23" fmla="*/ 2147483647 h 234"/>
                      <a:gd name="T24" fmla="*/ 2147483647 w 84"/>
                      <a:gd name="T25" fmla="*/ 2147483647 h 234"/>
                      <a:gd name="T26" fmla="*/ 2147483647 w 84"/>
                      <a:gd name="T27" fmla="*/ 2147483647 h 234"/>
                      <a:gd name="T28" fmla="*/ 2147483647 w 84"/>
                      <a:gd name="T29" fmla="*/ 2147483647 h 234"/>
                      <a:gd name="T30" fmla="*/ 2147483647 w 84"/>
                      <a:gd name="T31" fmla="*/ 2147483647 h 234"/>
                      <a:gd name="T32" fmla="*/ 2147483647 w 84"/>
                      <a:gd name="T33" fmla="*/ 2147483647 h 234"/>
                      <a:gd name="T34" fmla="*/ 2147483647 w 84"/>
                      <a:gd name="T35" fmla="*/ 2147483647 h 234"/>
                      <a:gd name="T36" fmla="*/ 2147483647 w 84"/>
                      <a:gd name="T37" fmla="*/ 2147483647 h 234"/>
                      <a:gd name="T38" fmla="*/ 2147483647 w 84"/>
                      <a:gd name="T39" fmla="*/ 2147483647 h 234"/>
                      <a:gd name="T40" fmla="*/ 2147483647 w 84"/>
                      <a:gd name="T41" fmla="*/ 2147483647 h 234"/>
                      <a:gd name="T42" fmla="*/ 2147483647 w 84"/>
                      <a:gd name="T43" fmla="*/ 2147483647 h 234"/>
                      <a:gd name="T44" fmla="*/ 2147483647 w 84"/>
                      <a:gd name="T45" fmla="*/ 2147483647 h 234"/>
                      <a:gd name="T46" fmla="*/ 2147483647 w 84"/>
                      <a:gd name="T47" fmla="*/ 2147483647 h 234"/>
                      <a:gd name="T48" fmla="*/ 2147483647 w 84"/>
                      <a:gd name="T49" fmla="*/ 2147483647 h 234"/>
                      <a:gd name="T50" fmla="*/ 2147483647 w 84"/>
                      <a:gd name="T51" fmla="*/ 2147483647 h 234"/>
                      <a:gd name="T52" fmla="*/ 2147483647 w 84"/>
                      <a:gd name="T53" fmla="*/ 2147483647 h 234"/>
                      <a:gd name="T54" fmla="*/ 2147483647 w 84"/>
                      <a:gd name="T55" fmla="*/ 2147483647 h 234"/>
                      <a:gd name="T56" fmla="*/ 2147483647 w 84"/>
                      <a:gd name="T57" fmla="*/ 2147483647 h 234"/>
                      <a:gd name="T58" fmla="*/ 2147483647 w 84"/>
                      <a:gd name="T59" fmla="*/ 2147483647 h 234"/>
                      <a:gd name="T60" fmla="*/ 2147483647 w 84"/>
                      <a:gd name="T61" fmla="*/ 2147483647 h 234"/>
                      <a:gd name="T62" fmla="*/ 2147483647 w 84"/>
                      <a:gd name="T63" fmla="*/ 0 h 234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84"/>
                      <a:gd name="T97" fmla="*/ 0 h 234"/>
                      <a:gd name="T98" fmla="*/ 84 w 84"/>
                      <a:gd name="T99" fmla="*/ 234 h 234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84" h="234">
                        <a:moveTo>
                          <a:pt x="32" y="0"/>
                        </a:moveTo>
                        <a:lnTo>
                          <a:pt x="22" y="20"/>
                        </a:lnTo>
                        <a:lnTo>
                          <a:pt x="26" y="30"/>
                        </a:lnTo>
                        <a:lnTo>
                          <a:pt x="16" y="48"/>
                        </a:lnTo>
                        <a:lnTo>
                          <a:pt x="8" y="70"/>
                        </a:lnTo>
                        <a:lnTo>
                          <a:pt x="2" y="98"/>
                        </a:lnTo>
                        <a:lnTo>
                          <a:pt x="0" y="114"/>
                        </a:lnTo>
                        <a:lnTo>
                          <a:pt x="0" y="130"/>
                        </a:lnTo>
                        <a:lnTo>
                          <a:pt x="2" y="146"/>
                        </a:lnTo>
                        <a:lnTo>
                          <a:pt x="6" y="162"/>
                        </a:lnTo>
                        <a:lnTo>
                          <a:pt x="12" y="178"/>
                        </a:lnTo>
                        <a:lnTo>
                          <a:pt x="22" y="194"/>
                        </a:lnTo>
                        <a:lnTo>
                          <a:pt x="34" y="210"/>
                        </a:lnTo>
                        <a:lnTo>
                          <a:pt x="50" y="226"/>
                        </a:lnTo>
                        <a:lnTo>
                          <a:pt x="84" y="234"/>
                        </a:lnTo>
                        <a:lnTo>
                          <a:pt x="72" y="198"/>
                        </a:lnTo>
                        <a:lnTo>
                          <a:pt x="68" y="194"/>
                        </a:lnTo>
                        <a:lnTo>
                          <a:pt x="58" y="188"/>
                        </a:lnTo>
                        <a:lnTo>
                          <a:pt x="46" y="176"/>
                        </a:lnTo>
                        <a:lnTo>
                          <a:pt x="32" y="158"/>
                        </a:lnTo>
                        <a:lnTo>
                          <a:pt x="26" y="148"/>
                        </a:lnTo>
                        <a:lnTo>
                          <a:pt x="22" y="136"/>
                        </a:lnTo>
                        <a:lnTo>
                          <a:pt x="18" y="122"/>
                        </a:lnTo>
                        <a:lnTo>
                          <a:pt x="16" y="108"/>
                        </a:lnTo>
                        <a:lnTo>
                          <a:pt x="16" y="90"/>
                        </a:lnTo>
                        <a:lnTo>
                          <a:pt x="18" y="72"/>
                        </a:lnTo>
                        <a:lnTo>
                          <a:pt x="24" y="52"/>
                        </a:lnTo>
                        <a:lnTo>
                          <a:pt x="32" y="32"/>
                        </a:lnTo>
                        <a:lnTo>
                          <a:pt x="38" y="26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ea typeface="ＭＳ Ｐゴシック" pitchFamily="-97" charset="-128"/>
                    </a:endParaRPr>
                  </a:p>
                </p:txBody>
              </p:sp>
            </p:grpSp>
          </p:grpSp>
          <p:pic>
            <p:nvPicPr>
              <p:cNvPr id="86" name="Picture 85" descr="DSC04004.jpg"/>
              <p:cNvPicPr>
                <a:picLocks noChangeAspect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>
              <a:xfrm>
                <a:off x="2444814" y="1851866"/>
                <a:ext cx="1504565" cy="967257"/>
              </a:xfrm>
              <a:prstGeom prst="rect">
                <a:avLst/>
              </a:prstGeom>
            </p:spPr>
          </p:pic>
          <p:sp>
            <p:nvSpPr>
              <p:cNvPr id="102" name="Circular Arrow 101"/>
              <p:cNvSpPr/>
              <p:nvPr/>
            </p:nvSpPr>
            <p:spPr>
              <a:xfrm rot="19882207">
                <a:off x="6812937" y="1945065"/>
                <a:ext cx="1235151" cy="1161288"/>
              </a:xfrm>
              <a:prstGeom prst="circularArrow">
                <a:avLst>
                  <a:gd name="adj1" fmla="val 2271"/>
                  <a:gd name="adj2" fmla="val 273786"/>
                  <a:gd name="adj3" fmla="val 19550703"/>
                  <a:gd name="adj4" fmla="val 12575511"/>
                  <a:gd name="adj5" fmla="val 2650"/>
                </a:avLst>
              </a:prstGeom>
              <a:solidFill>
                <a:schemeClr val="accent2">
                  <a:lumMod val="50000"/>
                  <a:lumOff val="50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Rektangel 51"/>
              <p:cNvSpPr/>
              <p:nvPr/>
            </p:nvSpPr>
            <p:spPr bwMode="auto">
              <a:xfrm>
                <a:off x="6015810" y="2349028"/>
                <a:ext cx="1430990" cy="74032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indent="-342900" algn="ctr">
                  <a:defRPr/>
                </a:pPr>
                <a:r>
                  <a:rPr lang="es-PE" sz="1250" b="1" noProof="1" smtClean="0">
                    <a:solidFill>
                      <a:schemeClr val="bg1"/>
                    </a:solidFill>
                    <a:latin typeface="Franklin Gothic Book" pitchFamily="34" charset="0"/>
                  </a:rPr>
                  <a:t>Adelanto de Inversiones</a:t>
                </a:r>
                <a:endParaRPr lang="en-US" sz="1250" b="1" noProof="1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  <p:pic>
          <p:nvPicPr>
            <p:cNvPr id="100" name="Picture 99" descr="IMG_2154.JPG"/>
            <p:cNvPicPr>
              <a:picLocks noChangeAspect="1"/>
            </p:cNvPicPr>
            <p:nvPr/>
          </p:nvPicPr>
          <p:blipFill>
            <a:blip r:embed="rId7" cstate="screen">
              <a:lum/>
            </a:blip>
            <a:srcRect l="2082" t="19561"/>
            <a:stretch>
              <a:fillRect/>
            </a:stretch>
          </p:blipFill>
          <p:spPr>
            <a:xfrm>
              <a:off x="4112898" y="1696277"/>
              <a:ext cx="1508295" cy="967257"/>
            </a:xfrm>
            <a:prstGeom prst="rect">
              <a:avLst/>
            </a:prstGeom>
          </p:spPr>
        </p:pic>
        <p:pic>
          <p:nvPicPr>
            <p:cNvPr id="112" name="Picture 111" descr="DSC00463.tif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589654" y="2245355"/>
              <a:ext cx="1504565" cy="9672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818864" y="429427"/>
            <a:ext cx="7014952" cy="53442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3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s-PE" sz="2000" dirty="0" smtClean="0">
                <a:cs typeface="ＭＳ Ｐゴシック"/>
              </a:rPr>
              <a:t>Terminal Norte Multipropósito del Puerto del Callao </a:t>
            </a:r>
          </a:p>
          <a:p>
            <a:r>
              <a:rPr lang="es-PE" sz="1900" dirty="0" smtClean="0">
                <a:cs typeface="ＭＳ Ｐゴシック"/>
              </a:rPr>
              <a:t>Situación actual</a:t>
            </a:r>
            <a:endParaRPr lang="es-PE" sz="1900" dirty="0" smtClean="0">
              <a:latin typeface="Verdana" pitchFamily="34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870317" y="1305054"/>
            <a:ext cx="7656177" cy="4783745"/>
            <a:chOff x="692893" y="909262"/>
            <a:chExt cx="7656177" cy="4783745"/>
          </a:xfrm>
        </p:grpSpPr>
        <p:cxnSp>
          <p:nvCxnSpPr>
            <p:cNvPr id="13" name="Elbow Connector 12"/>
            <p:cNvCxnSpPr/>
            <p:nvPr/>
          </p:nvCxnSpPr>
          <p:spPr>
            <a:xfrm flipV="1">
              <a:off x="4858096" y="2081561"/>
              <a:ext cx="1029635" cy="523744"/>
            </a:xfrm>
            <a:prstGeom prst="bentConnector3">
              <a:avLst>
                <a:gd name="adj1" fmla="val 1407"/>
              </a:avLst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/>
            <p:nvPr/>
          </p:nvCxnSpPr>
          <p:spPr>
            <a:xfrm rot="10800000">
              <a:off x="3040210" y="2081559"/>
              <a:ext cx="940178" cy="523747"/>
            </a:xfrm>
            <a:prstGeom prst="bentConnector3">
              <a:avLst>
                <a:gd name="adj1" fmla="val -1382"/>
              </a:avLst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1026" name="Picture 2" descr="D:\DSC04627.tif"/>
            <p:cNvPicPr>
              <a:picLocks noChangeAspect="1" noChangeArrowheads="1"/>
            </p:cNvPicPr>
            <p:nvPr/>
          </p:nvPicPr>
          <p:blipFill rotWithShape="1">
            <a:blip r:embed="rId3" cstate="email">
              <a:lum bright="20000"/>
            </a:blip>
            <a:srcRect l="2782" t="9809" r="11684" b="4522"/>
            <a:stretch/>
          </p:blipFill>
          <p:spPr bwMode="auto">
            <a:xfrm>
              <a:off x="692894" y="2608613"/>
              <a:ext cx="7441039" cy="3084394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456976" y="4970535"/>
              <a:ext cx="3829625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1050" b="1" dirty="0" smtClean="0"/>
            </a:p>
            <a:p>
              <a:r>
                <a:rPr lang="es-ES" sz="1400" b="1" dirty="0" smtClean="0"/>
                <a:t>Longitud de muelles </a:t>
              </a:r>
            </a:p>
            <a:p>
              <a:r>
                <a:rPr lang="es-ES" sz="1400" b="1" dirty="0" smtClean="0"/>
                <a:t>3,646 m (17 amarraderos)</a:t>
              </a:r>
            </a:p>
          </p:txBody>
        </p:sp>
        <p:sp>
          <p:nvSpPr>
            <p:cNvPr id="10" name="Right Bracket 9"/>
            <p:cNvSpPr/>
            <p:nvPr/>
          </p:nvSpPr>
          <p:spPr>
            <a:xfrm>
              <a:off x="7271941" y="4454642"/>
              <a:ext cx="45719" cy="760674"/>
            </a:xfrm>
            <a:prstGeom prst="rightBracket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17660" y="4327386"/>
              <a:ext cx="1031410" cy="104644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endParaRPr lang="es-PE" sz="1000" b="1" dirty="0" smtClean="0"/>
            </a:p>
            <a:p>
              <a:r>
                <a:rPr lang="es-PE" sz="1400" b="1" dirty="0" smtClean="0"/>
                <a:t>12.5 m</a:t>
              </a:r>
            </a:p>
            <a:p>
              <a:r>
                <a:rPr lang="es-PE" sz="1400" b="1" dirty="0" smtClean="0"/>
                <a:t>de calado </a:t>
              </a:r>
              <a:endParaRPr lang="en-US" sz="1400" dirty="0" smtClean="0"/>
            </a:p>
            <a:p>
              <a:endParaRPr lang="es-PE" sz="1000" b="1" dirty="0" smtClean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12694" y="1200411"/>
              <a:ext cx="1401134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PE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Capacidad Contenedores </a:t>
              </a:r>
              <a:r>
                <a:rPr lang="es-PE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800 mil TEUs</a:t>
              </a:r>
              <a:endPara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27" name="Elbow Connector 26"/>
            <p:cNvCxnSpPr/>
            <p:nvPr/>
          </p:nvCxnSpPr>
          <p:spPr>
            <a:xfrm flipV="1">
              <a:off x="5195105" y="3637514"/>
              <a:ext cx="313899" cy="177420"/>
            </a:xfrm>
            <a:prstGeom prst="bentConnector3">
              <a:avLst>
                <a:gd name="adj1" fmla="val 2174"/>
              </a:avLst>
            </a:prstGeom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/>
            <p:nvPr/>
          </p:nvCxnSpPr>
          <p:spPr>
            <a:xfrm rot="10800000">
              <a:off x="5372915" y="3637514"/>
              <a:ext cx="576978" cy="177420"/>
            </a:xfrm>
            <a:prstGeom prst="bentConnector3">
              <a:avLst>
                <a:gd name="adj1" fmla="val -2039"/>
              </a:avLst>
            </a:prstGeom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543424" y="3093134"/>
              <a:ext cx="228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s-PE" sz="1400" b="1" dirty="0" smtClean="0"/>
                <a:t>2 Grúas Pánamax (2008)</a:t>
              </a:r>
            </a:p>
          </p:txBody>
        </p:sp>
        <p:pic>
          <p:nvPicPr>
            <p:cNvPr id="48" name="51 Imagen" descr="carga gran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2893" y="909262"/>
              <a:ext cx="2347315" cy="1401431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</p:pic>
        <p:sp>
          <p:nvSpPr>
            <p:cNvPr id="58" name="TextBox 57"/>
            <p:cNvSpPr txBox="1"/>
            <p:nvPr/>
          </p:nvSpPr>
          <p:spPr>
            <a:xfrm>
              <a:off x="3012913" y="1198450"/>
              <a:ext cx="1572601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Capacidad Carga General</a:t>
              </a:r>
              <a:endPara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s-PE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 millones de toneladas</a:t>
              </a:r>
              <a:endParaRPr 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Abrir corchete 5"/>
            <p:cNvSpPr/>
            <p:nvPr/>
          </p:nvSpPr>
          <p:spPr>
            <a:xfrm rot="16200000" flipV="1">
              <a:off x="4705009" y="3351796"/>
              <a:ext cx="129347" cy="3458949"/>
            </a:xfrm>
            <a:prstGeom prst="leftBracket">
              <a:avLst/>
            </a:prstGeom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27" name="Picture 3" descr="C:\Documents and Settings\BVV006\My Documents\APMTC\Fotos Sala 101\_DSC0108.tif"/>
            <p:cNvPicPr>
              <a:picLocks noChangeAspect="1" noChangeArrowheads="1"/>
            </p:cNvPicPr>
            <p:nvPr/>
          </p:nvPicPr>
          <p:blipFill>
            <a:blip r:embed="rId5" cstate="email">
              <a:lum bright="10000"/>
            </a:blip>
            <a:srcRect/>
            <a:stretch>
              <a:fillRect/>
            </a:stretch>
          </p:blipFill>
          <p:spPr bwMode="auto">
            <a:xfrm>
              <a:off x="5773140" y="909262"/>
              <a:ext cx="2367605" cy="1401431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</p:pic>
      </p:grpSp>
      <p:pic>
        <p:nvPicPr>
          <p:cNvPr id="18" name="Picture 17" descr="C:\Documents and Settings\CSL042\Desktop\APMT_Tag_Hor_CMYKPos_EPS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2289510" y="4628288"/>
            <a:ext cx="3147551" cy="39439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Imagen 1" descr="IMG_2997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582" b="100000" l="492" r="9794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6" y="2739979"/>
            <a:ext cx="1781606" cy="2672409"/>
          </a:xfrm>
          <a:prstGeom prst="rect">
            <a:avLst/>
          </a:prstGeom>
        </p:spPr>
      </p:pic>
      <p:pic>
        <p:nvPicPr>
          <p:cNvPr id="22" name="Imagen 36" descr="IMG_2997.JP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582" b="100000" l="492" r="9794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99" y="3433447"/>
            <a:ext cx="1781606" cy="2672409"/>
          </a:xfrm>
          <a:prstGeom prst="rect">
            <a:avLst/>
          </a:prstGeom>
        </p:spPr>
      </p:pic>
      <p:grpSp>
        <p:nvGrpSpPr>
          <p:cNvPr id="3" name="Agrupar 13"/>
          <p:cNvGrpSpPr/>
          <p:nvPr/>
        </p:nvGrpSpPr>
        <p:grpSpPr>
          <a:xfrm>
            <a:off x="5840773" y="4972898"/>
            <a:ext cx="269924" cy="277568"/>
            <a:chOff x="5840773" y="4972898"/>
            <a:chExt cx="269924" cy="277568"/>
          </a:xfrm>
        </p:grpSpPr>
        <p:sp>
          <p:nvSpPr>
            <p:cNvPr id="25" name="Oval 84"/>
            <p:cNvSpPr/>
            <p:nvPr/>
          </p:nvSpPr>
          <p:spPr>
            <a:xfrm rot="17536517">
              <a:off x="5915323" y="5008308"/>
              <a:ext cx="122856" cy="16130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ángulo 11"/>
            <p:cNvSpPr/>
            <p:nvPr/>
          </p:nvSpPr>
          <p:spPr>
            <a:xfrm rot="1472527">
              <a:off x="5899165" y="5095313"/>
              <a:ext cx="59613" cy="1551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37"/>
            <p:cNvSpPr/>
            <p:nvPr/>
          </p:nvSpPr>
          <p:spPr>
            <a:xfrm rot="1472527">
              <a:off x="6064978" y="5049885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40"/>
            <p:cNvSpPr/>
            <p:nvPr/>
          </p:nvSpPr>
          <p:spPr>
            <a:xfrm rot="1472527">
              <a:off x="6021093" y="5152488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41"/>
            <p:cNvSpPr/>
            <p:nvPr/>
          </p:nvSpPr>
          <p:spPr>
            <a:xfrm rot="1472527">
              <a:off x="5897451" y="4972898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42"/>
            <p:cNvSpPr/>
            <p:nvPr/>
          </p:nvSpPr>
          <p:spPr>
            <a:xfrm rot="1472527">
              <a:off x="5840773" y="5059556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Agrupar 43"/>
          <p:cNvGrpSpPr/>
          <p:nvPr/>
        </p:nvGrpSpPr>
        <p:grpSpPr>
          <a:xfrm>
            <a:off x="5481725" y="4850434"/>
            <a:ext cx="269924" cy="277568"/>
            <a:chOff x="5840773" y="4972898"/>
            <a:chExt cx="269924" cy="277568"/>
          </a:xfrm>
        </p:grpSpPr>
        <p:sp>
          <p:nvSpPr>
            <p:cNvPr id="34" name="Oval 84"/>
            <p:cNvSpPr/>
            <p:nvPr/>
          </p:nvSpPr>
          <p:spPr>
            <a:xfrm rot="17536517">
              <a:off x="5915323" y="5008308"/>
              <a:ext cx="122856" cy="16130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ángulo 45"/>
            <p:cNvSpPr/>
            <p:nvPr/>
          </p:nvSpPr>
          <p:spPr>
            <a:xfrm rot="1472527">
              <a:off x="5899165" y="5095313"/>
              <a:ext cx="59613" cy="1551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ángulo 46"/>
            <p:cNvSpPr/>
            <p:nvPr/>
          </p:nvSpPr>
          <p:spPr>
            <a:xfrm rot="1472527">
              <a:off x="6064978" y="5049885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38" name="Rectángulo 49"/>
            <p:cNvSpPr/>
            <p:nvPr/>
          </p:nvSpPr>
          <p:spPr>
            <a:xfrm rot="1472527">
              <a:off x="6021093" y="5152488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39" name="Rectángulo 50"/>
            <p:cNvSpPr/>
            <p:nvPr/>
          </p:nvSpPr>
          <p:spPr>
            <a:xfrm rot="1472527">
              <a:off x="5897451" y="4972898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  <p:sp>
          <p:nvSpPr>
            <p:cNvPr id="41" name="Rectángulo 51"/>
            <p:cNvSpPr/>
            <p:nvPr/>
          </p:nvSpPr>
          <p:spPr>
            <a:xfrm rot="1472527">
              <a:off x="5840773" y="5059556"/>
              <a:ext cx="45719" cy="47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="" xmlns:p14="http://schemas.microsoft.com/office/powerpoint/2010/main" val="18849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-15766" y="2828480"/>
            <a:ext cx="9178948" cy="40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503791" y="378354"/>
            <a:ext cx="7620000" cy="75676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3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da-DK" sz="2200" dirty="0" smtClean="0">
                <a:latin typeface="Verdana" pitchFamily="34" charset="0"/>
              </a:rPr>
              <a:t>Diversidad de operaciones</a:t>
            </a:r>
          </a:p>
          <a:p>
            <a:endParaRPr lang="da-DK" sz="100" dirty="0" smtClean="0">
              <a:latin typeface="Verdana" pitchFamily="34" charset="0"/>
            </a:endParaRPr>
          </a:p>
          <a:p>
            <a:r>
              <a:rPr lang="da-DK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</a:rPr>
              <a:t>Terminal Norte Multipropósito del Puerto del Callao</a:t>
            </a:r>
          </a:p>
        </p:txBody>
      </p:sp>
      <p:pic>
        <p:nvPicPr>
          <p:cNvPr id="5122" name="Picture 2" descr="C:\Documents and Settings\BVV006\My Documents\APMTC\PIC\pics of MSC 12 meters - desde portico\panorámica.JP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0" y="2700669"/>
            <a:ext cx="9147416" cy="204145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5117" y="2077875"/>
            <a:ext cx="6954241" cy="4572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3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da-DK" sz="3600" dirty="0" smtClean="0">
                <a:solidFill>
                  <a:schemeClr val="accent2">
                    <a:lumMod val="50000"/>
                    <a:lumOff val="50000"/>
                  </a:schemeClr>
                </a:solidFill>
                <a:latin typeface="Franklin Gothic Book" pitchFamily="34" charset="0"/>
              </a:rPr>
              <a:t>Contenedores		 </a:t>
            </a:r>
            <a:r>
              <a:rPr lang="es-PE" sz="3600" dirty="0" smtClean="0">
                <a:solidFill>
                  <a:schemeClr val="accent2">
                    <a:lumMod val="50000"/>
                    <a:lumOff val="50000"/>
                  </a:schemeClr>
                </a:solidFill>
                <a:latin typeface="Franklin Gothic Book" pitchFamily="34" charset="0"/>
              </a:rPr>
              <a:t>&amp; 	Carga </a:t>
            </a:r>
            <a:r>
              <a:rPr lang="da-DK" sz="3600" dirty="0" smtClean="0">
                <a:solidFill>
                  <a:schemeClr val="accent2">
                    <a:lumMod val="50000"/>
                    <a:lumOff val="50000"/>
                  </a:schemeClr>
                </a:solidFill>
                <a:latin typeface="Franklin Gothic Book" pitchFamily="34" charset="0"/>
              </a:rPr>
              <a:t>General</a:t>
            </a:r>
          </a:p>
        </p:txBody>
      </p:sp>
      <p:graphicFrame>
        <p:nvGraphicFramePr>
          <p:cNvPr id="54" name="Diagram 53"/>
          <p:cNvGraphicFramePr/>
          <p:nvPr/>
        </p:nvGraphicFramePr>
        <p:xfrm>
          <a:off x="63811" y="4576592"/>
          <a:ext cx="9080189" cy="1314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kstboks 190"/>
          <p:cNvSpPr txBox="1"/>
          <p:nvPr/>
        </p:nvSpPr>
        <p:spPr>
          <a:xfrm>
            <a:off x="475648" y="6287574"/>
            <a:ext cx="65120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sz="1200" b="1" i="1" dirty="0" smtClean="0">
                <a:solidFill>
                  <a:schemeClr val="bg2">
                    <a:lumMod val="50000"/>
                  </a:schemeClr>
                </a:solidFill>
                <a:latin typeface="Franklin Gothic Book" pitchFamily="34" charset="0"/>
              </a:rPr>
              <a:t> El Puerto del Callao fue construido en 1927 y tiene muelles de más de 80 años.</a:t>
            </a:r>
            <a:endParaRPr lang="da-DK" sz="1600" b="1" i="1" dirty="0">
              <a:solidFill>
                <a:schemeClr val="accent2">
                  <a:lumMod val="50000"/>
                  <a:lumOff val="50000"/>
                </a:schemeClr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4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8839" y="390854"/>
            <a:ext cx="8263377" cy="533400"/>
          </a:xfrm>
        </p:spPr>
        <p:txBody>
          <a:bodyPr>
            <a:noAutofit/>
          </a:bodyPr>
          <a:lstStyle/>
          <a:p>
            <a:r>
              <a:rPr lang="es-ES" sz="2000" dirty="0" smtClean="0"/>
              <a:t>Inversión portuaria más importante de la Costa Oeste del Pacífico Sudamericano</a:t>
            </a:r>
            <a:endParaRPr lang="es-ES" sz="2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240142" y="1258818"/>
            <a:ext cx="8882074" cy="5056794"/>
            <a:chOff x="294734" y="1384946"/>
            <a:chExt cx="8882074" cy="5056794"/>
          </a:xfrm>
        </p:grpSpPr>
        <p:sp>
          <p:nvSpPr>
            <p:cNvPr id="32" name="Isosceles Triangle 31"/>
            <p:cNvSpPr/>
            <p:nvPr/>
          </p:nvSpPr>
          <p:spPr>
            <a:xfrm rot="16200000">
              <a:off x="2984431" y="1445176"/>
              <a:ext cx="2519402" cy="2466526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  <a:alpha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uppe 71"/>
            <p:cNvGrpSpPr/>
            <p:nvPr/>
          </p:nvGrpSpPr>
          <p:grpSpPr bwMode="auto">
            <a:xfrm>
              <a:off x="4203909" y="4510416"/>
              <a:ext cx="810909" cy="858252"/>
              <a:chOff x="3500430" y="4143380"/>
              <a:chExt cx="714380" cy="71438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Freeform 9"/>
              <p:cNvSpPr>
                <a:spLocks/>
              </p:cNvSpPr>
              <p:nvPr/>
            </p:nvSpPr>
            <p:spPr bwMode="auto">
              <a:xfrm>
                <a:off x="3500430" y="4143380"/>
                <a:ext cx="714380" cy="714380"/>
              </a:xfrm>
              <a:custGeom>
                <a:avLst/>
                <a:gdLst/>
                <a:ahLst/>
                <a:cxnLst>
                  <a:cxn ang="0">
                    <a:pos x="40" y="6888"/>
                  </a:cxn>
                  <a:cxn ang="0">
                    <a:pos x="242" y="5755"/>
                  </a:cxn>
                  <a:cxn ang="0">
                    <a:pos x="603" y="4687"/>
                  </a:cxn>
                  <a:cxn ang="0">
                    <a:pos x="1112" y="3695"/>
                  </a:cxn>
                  <a:cxn ang="0">
                    <a:pos x="1752" y="2793"/>
                  </a:cxn>
                  <a:cxn ang="0">
                    <a:pos x="2514" y="1994"/>
                  </a:cxn>
                  <a:cxn ang="0">
                    <a:pos x="3383" y="1311"/>
                  </a:cxn>
                  <a:cxn ang="0">
                    <a:pos x="4346" y="757"/>
                  </a:cxn>
                  <a:cxn ang="0">
                    <a:pos x="5391" y="345"/>
                  </a:cxn>
                  <a:cxn ang="0">
                    <a:pos x="6504" y="88"/>
                  </a:cxn>
                  <a:cxn ang="0">
                    <a:pos x="7673" y="0"/>
                  </a:cxn>
                  <a:cxn ang="0">
                    <a:pos x="8841" y="88"/>
                  </a:cxn>
                  <a:cxn ang="0">
                    <a:pos x="9954" y="345"/>
                  </a:cxn>
                  <a:cxn ang="0">
                    <a:pos x="10999" y="757"/>
                  </a:cxn>
                  <a:cxn ang="0">
                    <a:pos x="11962" y="1311"/>
                  </a:cxn>
                  <a:cxn ang="0">
                    <a:pos x="12831" y="1994"/>
                  </a:cxn>
                  <a:cxn ang="0">
                    <a:pos x="13593" y="2793"/>
                  </a:cxn>
                  <a:cxn ang="0">
                    <a:pos x="14233" y="3695"/>
                  </a:cxn>
                  <a:cxn ang="0">
                    <a:pos x="14742" y="4687"/>
                  </a:cxn>
                  <a:cxn ang="0">
                    <a:pos x="15103" y="5755"/>
                  </a:cxn>
                  <a:cxn ang="0">
                    <a:pos x="15305" y="6888"/>
                  </a:cxn>
                  <a:cxn ang="0">
                    <a:pos x="15335" y="8067"/>
                  </a:cxn>
                  <a:cxn ang="0">
                    <a:pos x="15189" y="9218"/>
                  </a:cxn>
                  <a:cxn ang="0">
                    <a:pos x="14879" y="10310"/>
                  </a:cxn>
                  <a:cxn ang="0">
                    <a:pos x="14419" y="11330"/>
                  </a:cxn>
                  <a:cxn ang="0">
                    <a:pos x="13821" y="12263"/>
                  </a:cxn>
                  <a:cxn ang="0">
                    <a:pos x="13097" y="13098"/>
                  </a:cxn>
                  <a:cxn ang="0">
                    <a:pos x="12263" y="13821"/>
                  </a:cxn>
                  <a:cxn ang="0">
                    <a:pos x="11330" y="14419"/>
                  </a:cxn>
                  <a:cxn ang="0">
                    <a:pos x="10310" y="14879"/>
                  </a:cxn>
                  <a:cxn ang="0">
                    <a:pos x="9218" y="15189"/>
                  </a:cxn>
                  <a:cxn ang="0">
                    <a:pos x="8067" y="15335"/>
                  </a:cxn>
                  <a:cxn ang="0">
                    <a:pos x="6888" y="15305"/>
                  </a:cxn>
                  <a:cxn ang="0">
                    <a:pos x="5755" y="15103"/>
                  </a:cxn>
                  <a:cxn ang="0">
                    <a:pos x="4687" y="14742"/>
                  </a:cxn>
                  <a:cxn ang="0">
                    <a:pos x="3695" y="14233"/>
                  </a:cxn>
                  <a:cxn ang="0">
                    <a:pos x="2793" y="13593"/>
                  </a:cxn>
                  <a:cxn ang="0">
                    <a:pos x="1993" y="12831"/>
                  </a:cxn>
                  <a:cxn ang="0">
                    <a:pos x="1311" y="11962"/>
                  </a:cxn>
                  <a:cxn ang="0">
                    <a:pos x="757" y="10999"/>
                  </a:cxn>
                  <a:cxn ang="0">
                    <a:pos x="345" y="9954"/>
                  </a:cxn>
                  <a:cxn ang="0">
                    <a:pos x="88" y="8841"/>
                  </a:cxn>
                  <a:cxn ang="0">
                    <a:pos x="0" y="7673"/>
                  </a:cxn>
                </a:cxnLst>
                <a:rect l="0" t="0" r="r" b="b"/>
                <a:pathLst>
                  <a:path w="15345" h="15345">
                    <a:moveTo>
                      <a:pt x="0" y="7673"/>
                    </a:moveTo>
                    <a:lnTo>
                      <a:pt x="10" y="7278"/>
                    </a:lnTo>
                    <a:lnTo>
                      <a:pt x="40" y="6888"/>
                    </a:lnTo>
                    <a:lnTo>
                      <a:pt x="88" y="6504"/>
                    </a:lnTo>
                    <a:lnTo>
                      <a:pt x="156" y="6127"/>
                    </a:lnTo>
                    <a:lnTo>
                      <a:pt x="242" y="5755"/>
                    </a:lnTo>
                    <a:lnTo>
                      <a:pt x="345" y="5391"/>
                    </a:lnTo>
                    <a:lnTo>
                      <a:pt x="466" y="5035"/>
                    </a:lnTo>
                    <a:lnTo>
                      <a:pt x="603" y="4687"/>
                    </a:lnTo>
                    <a:lnTo>
                      <a:pt x="757" y="4346"/>
                    </a:lnTo>
                    <a:lnTo>
                      <a:pt x="926" y="4015"/>
                    </a:lnTo>
                    <a:lnTo>
                      <a:pt x="1112" y="3695"/>
                    </a:lnTo>
                    <a:lnTo>
                      <a:pt x="1311" y="3383"/>
                    </a:lnTo>
                    <a:lnTo>
                      <a:pt x="1524" y="3082"/>
                    </a:lnTo>
                    <a:lnTo>
                      <a:pt x="1752" y="2793"/>
                    </a:lnTo>
                    <a:lnTo>
                      <a:pt x="1993" y="2514"/>
                    </a:lnTo>
                    <a:lnTo>
                      <a:pt x="2247" y="2248"/>
                    </a:lnTo>
                    <a:lnTo>
                      <a:pt x="2514" y="1994"/>
                    </a:lnTo>
                    <a:lnTo>
                      <a:pt x="2793" y="1752"/>
                    </a:lnTo>
                    <a:lnTo>
                      <a:pt x="3082" y="1524"/>
                    </a:lnTo>
                    <a:lnTo>
                      <a:pt x="3383" y="1311"/>
                    </a:lnTo>
                    <a:lnTo>
                      <a:pt x="3695" y="1112"/>
                    </a:lnTo>
                    <a:lnTo>
                      <a:pt x="4015" y="926"/>
                    </a:lnTo>
                    <a:lnTo>
                      <a:pt x="4346" y="757"/>
                    </a:lnTo>
                    <a:lnTo>
                      <a:pt x="4687" y="603"/>
                    </a:lnTo>
                    <a:lnTo>
                      <a:pt x="5035" y="466"/>
                    </a:lnTo>
                    <a:lnTo>
                      <a:pt x="5391" y="345"/>
                    </a:lnTo>
                    <a:lnTo>
                      <a:pt x="5755" y="242"/>
                    </a:lnTo>
                    <a:lnTo>
                      <a:pt x="6127" y="156"/>
                    </a:lnTo>
                    <a:lnTo>
                      <a:pt x="6504" y="88"/>
                    </a:lnTo>
                    <a:lnTo>
                      <a:pt x="6888" y="40"/>
                    </a:lnTo>
                    <a:lnTo>
                      <a:pt x="7278" y="10"/>
                    </a:lnTo>
                    <a:lnTo>
                      <a:pt x="7673" y="0"/>
                    </a:lnTo>
                    <a:lnTo>
                      <a:pt x="8067" y="10"/>
                    </a:lnTo>
                    <a:lnTo>
                      <a:pt x="8457" y="40"/>
                    </a:lnTo>
                    <a:lnTo>
                      <a:pt x="8841" y="88"/>
                    </a:lnTo>
                    <a:lnTo>
                      <a:pt x="9218" y="156"/>
                    </a:lnTo>
                    <a:lnTo>
                      <a:pt x="9590" y="242"/>
                    </a:lnTo>
                    <a:lnTo>
                      <a:pt x="9954" y="345"/>
                    </a:lnTo>
                    <a:lnTo>
                      <a:pt x="10310" y="466"/>
                    </a:lnTo>
                    <a:lnTo>
                      <a:pt x="10658" y="603"/>
                    </a:lnTo>
                    <a:lnTo>
                      <a:pt x="10999" y="757"/>
                    </a:lnTo>
                    <a:lnTo>
                      <a:pt x="11330" y="926"/>
                    </a:lnTo>
                    <a:lnTo>
                      <a:pt x="11650" y="1112"/>
                    </a:lnTo>
                    <a:lnTo>
                      <a:pt x="11962" y="1311"/>
                    </a:lnTo>
                    <a:lnTo>
                      <a:pt x="12263" y="1524"/>
                    </a:lnTo>
                    <a:lnTo>
                      <a:pt x="12552" y="1752"/>
                    </a:lnTo>
                    <a:lnTo>
                      <a:pt x="12831" y="1994"/>
                    </a:lnTo>
                    <a:lnTo>
                      <a:pt x="13097" y="2248"/>
                    </a:lnTo>
                    <a:lnTo>
                      <a:pt x="13351" y="2514"/>
                    </a:lnTo>
                    <a:lnTo>
                      <a:pt x="13593" y="2793"/>
                    </a:lnTo>
                    <a:lnTo>
                      <a:pt x="13821" y="3082"/>
                    </a:lnTo>
                    <a:lnTo>
                      <a:pt x="14034" y="3383"/>
                    </a:lnTo>
                    <a:lnTo>
                      <a:pt x="14233" y="3695"/>
                    </a:lnTo>
                    <a:lnTo>
                      <a:pt x="14419" y="4015"/>
                    </a:lnTo>
                    <a:lnTo>
                      <a:pt x="14588" y="4346"/>
                    </a:lnTo>
                    <a:lnTo>
                      <a:pt x="14742" y="4687"/>
                    </a:lnTo>
                    <a:lnTo>
                      <a:pt x="14879" y="5035"/>
                    </a:lnTo>
                    <a:lnTo>
                      <a:pt x="15000" y="5391"/>
                    </a:lnTo>
                    <a:lnTo>
                      <a:pt x="15103" y="5755"/>
                    </a:lnTo>
                    <a:lnTo>
                      <a:pt x="15189" y="6127"/>
                    </a:lnTo>
                    <a:lnTo>
                      <a:pt x="15257" y="6504"/>
                    </a:lnTo>
                    <a:lnTo>
                      <a:pt x="15305" y="6888"/>
                    </a:lnTo>
                    <a:lnTo>
                      <a:pt x="15335" y="7278"/>
                    </a:lnTo>
                    <a:lnTo>
                      <a:pt x="15345" y="7673"/>
                    </a:lnTo>
                    <a:lnTo>
                      <a:pt x="15335" y="8067"/>
                    </a:lnTo>
                    <a:lnTo>
                      <a:pt x="15305" y="8457"/>
                    </a:lnTo>
                    <a:lnTo>
                      <a:pt x="15257" y="8841"/>
                    </a:lnTo>
                    <a:lnTo>
                      <a:pt x="15189" y="9218"/>
                    </a:lnTo>
                    <a:lnTo>
                      <a:pt x="15103" y="9590"/>
                    </a:lnTo>
                    <a:lnTo>
                      <a:pt x="15000" y="9954"/>
                    </a:lnTo>
                    <a:lnTo>
                      <a:pt x="14879" y="10310"/>
                    </a:lnTo>
                    <a:lnTo>
                      <a:pt x="14742" y="10658"/>
                    </a:lnTo>
                    <a:lnTo>
                      <a:pt x="14588" y="10999"/>
                    </a:lnTo>
                    <a:lnTo>
                      <a:pt x="14419" y="11330"/>
                    </a:lnTo>
                    <a:lnTo>
                      <a:pt x="14233" y="11650"/>
                    </a:lnTo>
                    <a:lnTo>
                      <a:pt x="14034" y="11962"/>
                    </a:lnTo>
                    <a:lnTo>
                      <a:pt x="13821" y="12263"/>
                    </a:lnTo>
                    <a:lnTo>
                      <a:pt x="13593" y="12552"/>
                    </a:lnTo>
                    <a:lnTo>
                      <a:pt x="13351" y="12831"/>
                    </a:lnTo>
                    <a:lnTo>
                      <a:pt x="13097" y="13098"/>
                    </a:lnTo>
                    <a:lnTo>
                      <a:pt x="12831" y="13352"/>
                    </a:lnTo>
                    <a:lnTo>
                      <a:pt x="12552" y="13593"/>
                    </a:lnTo>
                    <a:lnTo>
                      <a:pt x="12263" y="13821"/>
                    </a:lnTo>
                    <a:lnTo>
                      <a:pt x="11962" y="14034"/>
                    </a:lnTo>
                    <a:lnTo>
                      <a:pt x="11650" y="14233"/>
                    </a:lnTo>
                    <a:lnTo>
                      <a:pt x="11330" y="14419"/>
                    </a:lnTo>
                    <a:lnTo>
                      <a:pt x="10999" y="14588"/>
                    </a:lnTo>
                    <a:lnTo>
                      <a:pt x="10658" y="14742"/>
                    </a:lnTo>
                    <a:lnTo>
                      <a:pt x="10310" y="14879"/>
                    </a:lnTo>
                    <a:lnTo>
                      <a:pt x="9954" y="15000"/>
                    </a:lnTo>
                    <a:lnTo>
                      <a:pt x="9590" y="15103"/>
                    </a:lnTo>
                    <a:lnTo>
                      <a:pt x="9218" y="15189"/>
                    </a:lnTo>
                    <a:lnTo>
                      <a:pt x="8841" y="15257"/>
                    </a:lnTo>
                    <a:lnTo>
                      <a:pt x="8457" y="15305"/>
                    </a:lnTo>
                    <a:lnTo>
                      <a:pt x="8067" y="15335"/>
                    </a:lnTo>
                    <a:lnTo>
                      <a:pt x="7673" y="15345"/>
                    </a:lnTo>
                    <a:lnTo>
                      <a:pt x="7278" y="15335"/>
                    </a:lnTo>
                    <a:lnTo>
                      <a:pt x="6888" y="15305"/>
                    </a:lnTo>
                    <a:lnTo>
                      <a:pt x="6504" y="15257"/>
                    </a:lnTo>
                    <a:lnTo>
                      <a:pt x="6127" y="15189"/>
                    </a:lnTo>
                    <a:lnTo>
                      <a:pt x="5755" y="15103"/>
                    </a:lnTo>
                    <a:lnTo>
                      <a:pt x="5391" y="15000"/>
                    </a:lnTo>
                    <a:lnTo>
                      <a:pt x="5035" y="14879"/>
                    </a:lnTo>
                    <a:lnTo>
                      <a:pt x="4687" y="14742"/>
                    </a:lnTo>
                    <a:lnTo>
                      <a:pt x="4346" y="14588"/>
                    </a:lnTo>
                    <a:lnTo>
                      <a:pt x="4015" y="14419"/>
                    </a:lnTo>
                    <a:lnTo>
                      <a:pt x="3695" y="14233"/>
                    </a:lnTo>
                    <a:lnTo>
                      <a:pt x="3383" y="14034"/>
                    </a:lnTo>
                    <a:lnTo>
                      <a:pt x="3082" y="13821"/>
                    </a:lnTo>
                    <a:lnTo>
                      <a:pt x="2793" y="13593"/>
                    </a:lnTo>
                    <a:lnTo>
                      <a:pt x="2514" y="13352"/>
                    </a:lnTo>
                    <a:lnTo>
                      <a:pt x="2247" y="13098"/>
                    </a:lnTo>
                    <a:lnTo>
                      <a:pt x="1993" y="12831"/>
                    </a:lnTo>
                    <a:lnTo>
                      <a:pt x="1752" y="12552"/>
                    </a:lnTo>
                    <a:lnTo>
                      <a:pt x="1524" y="12263"/>
                    </a:lnTo>
                    <a:lnTo>
                      <a:pt x="1311" y="11962"/>
                    </a:lnTo>
                    <a:lnTo>
                      <a:pt x="1112" y="11650"/>
                    </a:lnTo>
                    <a:lnTo>
                      <a:pt x="926" y="11330"/>
                    </a:lnTo>
                    <a:lnTo>
                      <a:pt x="757" y="10999"/>
                    </a:lnTo>
                    <a:lnTo>
                      <a:pt x="603" y="10658"/>
                    </a:lnTo>
                    <a:lnTo>
                      <a:pt x="466" y="10310"/>
                    </a:lnTo>
                    <a:lnTo>
                      <a:pt x="345" y="9954"/>
                    </a:lnTo>
                    <a:lnTo>
                      <a:pt x="242" y="9590"/>
                    </a:lnTo>
                    <a:lnTo>
                      <a:pt x="156" y="9218"/>
                    </a:lnTo>
                    <a:lnTo>
                      <a:pt x="88" y="8841"/>
                    </a:lnTo>
                    <a:lnTo>
                      <a:pt x="40" y="8457"/>
                    </a:lnTo>
                    <a:lnTo>
                      <a:pt x="10" y="8067"/>
                    </a:lnTo>
                    <a:lnTo>
                      <a:pt x="0" y="76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971A7"/>
                  </a:gs>
                  <a:gs pos="100000">
                    <a:srgbClr val="208ECD"/>
                  </a:gs>
                </a:gsLst>
                <a:lin ang="5400000" scaled="1"/>
                <a:tileRect/>
              </a:gradFill>
              <a:ln w="28575" cap="flat" cmpd="sng" algn="ctr">
                <a:solidFill>
                  <a:schemeClr val="accent1">
                    <a:alpha val="0"/>
                  </a:scheme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Ellipse 856"/>
              <p:cNvSpPr/>
              <p:nvPr/>
            </p:nvSpPr>
            <p:spPr>
              <a:xfrm>
                <a:off x="3570302" y="4158825"/>
                <a:ext cx="571504" cy="422415"/>
              </a:xfrm>
              <a:prstGeom prst="ellipse">
                <a:avLst/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alpha val="0"/>
                    </a:srgbClr>
                  </a:gs>
                  <a:gs pos="100000">
                    <a:sysClr val="window" lastClr="FFFFFF">
                      <a:alpha val="77000"/>
                    </a:sysClr>
                  </a:gs>
                </a:gsLst>
                <a:lin ang="16200000" scaled="0"/>
                <a:tileRect/>
              </a:gradFill>
              <a:ln w="9525" cap="flat" cmpd="sng" algn="ctr">
                <a:solidFill>
                  <a:schemeClr val="accent1">
                    <a:alpha val="0"/>
                  </a:scheme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 rot="5400000">
                <a:off x="3706910" y="4269656"/>
                <a:ext cx="285752" cy="502308"/>
              </a:xfrm>
              <a:custGeom>
                <a:avLst/>
                <a:gdLst/>
                <a:ahLst/>
                <a:cxnLst>
                  <a:cxn ang="0">
                    <a:pos x="2431" y="12950"/>
                  </a:cxn>
                  <a:cxn ang="0">
                    <a:pos x="2431" y="5820"/>
                  </a:cxn>
                  <a:cxn ang="0">
                    <a:pos x="0" y="6189"/>
                  </a:cxn>
                  <a:cxn ang="0">
                    <a:pos x="3658" y="0"/>
                  </a:cxn>
                  <a:cxn ang="0">
                    <a:pos x="7337" y="6152"/>
                  </a:cxn>
                  <a:cxn ang="0">
                    <a:pos x="4906" y="5784"/>
                  </a:cxn>
                  <a:cxn ang="0">
                    <a:pos x="4906" y="12955"/>
                  </a:cxn>
                  <a:cxn ang="0">
                    <a:pos x="2431" y="12950"/>
                  </a:cxn>
                </a:cxnLst>
                <a:rect l="0" t="0" r="r" b="b"/>
                <a:pathLst>
                  <a:path w="7337" h="12955">
                    <a:moveTo>
                      <a:pt x="2431" y="12950"/>
                    </a:moveTo>
                    <a:lnTo>
                      <a:pt x="2431" y="5820"/>
                    </a:lnTo>
                    <a:lnTo>
                      <a:pt x="0" y="6189"/>
                    </a:lnTo>
                    <a:lnTo>
                      <a:pt x="3658" y="0"/>
                    </a:lnTo>
                    <a:lnTo>
                      <a:pt x="7337" y="6152"/>
                    </a:lnTo>
                    <a:lnTo>
                      <a:pt x="4906" y="5784"/>
                    </a:lnTo>
                    <a:lnTo>
                      <a:pt x="4906" y="12955"/>
                    </a:lnTo>
                    <a:lnTo>
                      <a:pt x="2431" y="129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accent1">
                    <a:alpha val="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kern="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856122" y="2333359"/>
              <a:ext cx="1497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USD 750MM</a:t>
              </a:r>
              <a:endPara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294734" y="3638620"/>
              <a:ext cx="3627791" cy="2795228"/>
            </a:xfrm>
            <a:prstGeom prst="rect">
              <a:avLst/>
            </a:prstGeom>
            <a:gradFill flip="none" rotWithShape="1">
              <a:gsLst>
                <a:gs pos="79000">
                  <a:schemeClr val="tx1">
                    <a:lumMod val="65000"/>
                  </a:schemeClr>
                </a:gs>
                <a:gs pos="48000">
                  <a:schemeClr val="tx1">
                    <a:lumMod val="85000"/>
                  </a:schemeClr>
                </a:gs>
                <a:gs pos="0">
                  <a:schemeClr val="bg2">
                    <a:lumMod val="25000"/>
                  </a:schemeClr>
                </a:gs>
              </a:gsLst>
              <a:lin ang="19500000" scaled="0"/>
              <a:tileRect/>
            </a:gradFill>
            <a:ln w="3175" cap="flat" cmpd="sng" algn="ctr">
              <a:solidFill>
                <a:schemeClr val="bg1"/>
              </a:solidFill>
              <a:prstDash val="solid"/>
            </a:ln>
            <a:effectLst/>
            <a:scene3d>
              <a:camera prst="perspectiveFront">
                <a:rot lat="19499994" lon="0" rev="0"/>
              </a:camera>
              <a:lightRig rig="threePt" dir="t"/>
            </a:scene3d>
            <a:sp3d extrusionH="279400"/>
          </p:spPr>
          <p:txBody>
            <a:bodyPr anchor="ctr"/>
            <a:lstStyle/>
            <a:p>
              <a:pPr indent="-342900" algn="ctr">
                <a:buFont typeface="Arial" charset="0"/>
                <a:buChar char="•"/>
                <a:defRPr/>
              </a:pPr>
              <a:endParaRPr lang="en-US" noProof="1">
                <a:solidFill>
                  <a:srgbClr val="FFFFFF"/>
                </a:solidFill>
                <a:latin typeface="Calibri" pitchFamily="-112" charset="0"/>
                <a:ea typeface="ＭＳ Ｐゴシック" pitchFamily="-112" charset="-128"/>
                <a:cs typeface="+mn-cs"/>
              </a:endParaRPr>
            </a:p>
            <a:p>
              <a:pPr indent="-342900" algn="ctr">
                <a:defRPr/>
              </a:pPr>
              <a:endParaRPr lang="en-US" noProof="1">
                <a:solidFill>
                  <a:srgbClr val="FFFFFF"/>
                </a:solidFill>
                <a:latin typeface="Calibri" pitchFamily="-112" charset="0"/>
                <a:ea typeface="ＭＳ Ｐゴシック" pitchFamily="-112" charset="-128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5768" y="4003663"/>
              <a:ext cx="347586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Capacidad de 800 mil TEUs</a:t>
              </a:r>
            </a:p>
            <a:p>
              <a:pPr marL="177800" indent="-1778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Capacidad de 8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millones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de toneladas de carga no contenedorizada</a:t>
              </a:r>
            </a:p>
            <a:p>
              <a:pPr marL="177800" indent="-1778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11 metros de calado</a:t>
              </a:r>
            </a:p>
            <a:p>
              <a:pPr marL="177800" indent="-1778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1 Silo de granos</a:t>
              </a:r>
            </a:p>
            <a:p>
              <a:pPr marL="177800" indent="-17780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2 Grúas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tipo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Pánamax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(2008)</a:t>
              </a:r>
            </a:p>
            <a:p>
              <a:pPr marL="171450" indent="-1714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2 Grúas RTG (2008)</a:t>
              </a:r>
            </a:p>
            <a:p>
              <a:pPr marL="171450" indent="-1714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17 Reach Stackers (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con adquisición 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de APMTC)</a:t>
              </a:r>
              <a:endParaRPr lang="en-US" sz="1100" dirty="0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Book" pitchFamily="34" charset="0"/>
                <a:cs typeface="Verdana"/>
              </a:endParaRPr>
            </a:p>
          </p:txBody>
        </p:sp>
        <p:pic>
          <p:nvPicPr>
            <p:cNvPr id="1026" name="Picture 2" descr="C:\Documents and Settings\BVV006\My Documents\APMTC\PIC\actual puerto del callao.JPG"/>
            <p:cNvPicPr>
              <a:picLocks noChangeAspect="1" noChangeArrowheads="1"/>
            </p:cNvPicPr>
            <p:nvPr/>
          </p:nvPicPr>
          <p:blipFill>
            <a:blip r:embed="rId4"/>
            <a:srcRect r="2475" b="13790"/>
            <a:stretch>
              <a:fillRect/>
            </a:stretch>
          </p:blipFill>
          <p:spPr bwMode="auto">
            <a:xfrm>
              <a:off x="387771" y="1414733"/>
              <a:ext cx="3420000" cy="2537072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9" name="Text Box 79"/>
            <p:cNvSpPr txBox="1">
              <a:spLocks noChangeArrowheads="1"/>
            </p:cNvSpPr>
            <p:nvPr/>
          </p:nvSpPr>
          <p:spPr bwMode="auto">
            <a:xfrm rot="16451425">
              <a:off x="249334" y="2181704"/>
              <a:ext cx="154561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Muelle Sur</a:t>
              </a:r>
              <a:endPara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1042" y="138494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5367494" y="3311067"/>
              <a:ext cx="3551714" cy="3130673"/>
            </a:xfrm>
            <a:prstGeom prst="rect">
              <a:avLst/>
            </a:prstGeom>
            <a:gradFill flip="none" rotWithShape="1">
              <a:gsLst>
                <a:gs pos="31000">
                  <a:schemeClr val="tx1">
                    <a:lumMod val="65000"/>
                  </a:schemeClr>
                </a:gs>
                <a:gs pos="48000">
                  <a:schemeClr val="tx1">
                    <a:lumMod val="85000"/>
                  </a:schemeClr>
                </a:gs>
                <a:gs pos="0">
                  <a:schemeClr val="bg2">
                    <a:lumMod val="25000"/>
                  </a:schemeClr>
                </a:gs>
              </a:gsLst>
              <a:lin ang="19500000" scaled="0"/>
              <a:tileRect/>
            </a:gradFill>
            <a:ln w="3175" cap="flat" cmpd="sng" algn="ctr">
              <a:solidFill>
                <a:schemeClr val="bg1"/>
              </a:solidFill>
              <a:prstDash val="solid"/>
            </a:ln>
            <a:effectLst/>
            <a:scene3d>
              <a:camera prst="perspectiveFront">
                <a:rot lat="19499994" lon="0" rev="0"/>
              </a:camera>
              <a:lightRig rig="threePt" dir="t"/>
            </a:scene3d>
            <a:sp3d extrusionH="279400"/>
          </p:spPr>
          <p:txBody>
            <a:bodyPr anchor="ctr"/>
            <a:lstStyle/>
            <a:p>
              <a:pPr indent="-342900" algn="ctr">
                <a:buFont typeface="Arial" charset="0"/>
                <a:buChar char="•"/>
                <a:defRPr/>
              </a:pPr>
              <a:endParaRPr lang="en-US" noProof="1">
                <a:solidFill>
                  <a:schemeClr val="accent3">
                    <a:lumMod val="40000"/>
                    <a:lumOff val="60000"/>
                  </a:schemeClr>
                </a:solidFill>
                <a:latin typeface="Calibri" pitchFamily="-112" charset="0"/>
                <a:ea typeface="ＭＳ Ｐゴシック" pitchFamily="-112" charset="-128"/>
                <a:cs typeface="+mn-cs"/>
              </a:endParaRPr>
            </a:p>
            <a:p>
              <a:pPr indent="-342900" algn="ctr">
                <a:defRPr/>
              </a:pPr>
              <a:endParaRPr lang="en-US" noProof="1">
                <a:solidFill>
                  <a:schemeClr val="accent3">
                    <a:lumMod val="40000"/>
                    <a:lumOff val="60000"/>
                  </a:schemeClr>
                </a:solidFill>
                <a:latin typeface="Calibri" pitchFamily="-112" charset="0"/>
                <a:ea typeface="ＭＳ Ｐゴシック" pitchFamily="-112" charset="-128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02709" y="4029911"/>
              <a:ext cx="3774099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Capacidad de 2.9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millones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de TEUs</a:t>
              </a:r>
            </a:p>
            <a:p>
              <a:pPr marL="177800" indent="-177800">
                <a:buFont typeface="Arial" pitchFamily="34" charset="0"/>
                <a:buChar char="•"/>
              </a:pPr>
              <a:endParaRPr lang="en-US" sz="3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Book" pitchFamily="34" charset="0"/>
                <a:cs typeface="Verdana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Capacidad de 9.9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millones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de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toneladas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de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carga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no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contenedorizada</a:t>
              </a:r>
            </a:p>
            <a:p>
              <a:pPr marL="177800" indent="-177800">
                <a:buFont typeface="Arial" pitchFamily="34" charset="0"/>
                <a:buChar char="•"/>
              </a:pPr>
              <a:endParaRPr lang="es-PE" sz="3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Book" pitchFamily="34" charset="0"/>
                <a:cs typeface="Verdana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16 metros de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calado</a:t>
              </a:r>
            </a:p>
            <a:p>
              <a:pPr marL="177800" indent="-177800">
                <a:buFont typeface="Arial" pitchFamily="34" charset="0"/>
                <a:buChar char="•"/>
              </a:pPr>
              <a:endParaRPr lang="en-US" sz="3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Book" pitchFamily="34" charset="0"/>
                <a:cs typeface="Verdana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Remodelación de 285 metros del muelle de </a:t>
              </a: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granos</a:t>
              </a:r>
            </a:p>
            <a:p>
              <a:pPr marL="177800" indent="-177800">
                <a:buFont typeface="Arial" pitchFamily="34" charset="0"/>
                <a:buChar char="•"/>
              </a:pPr>
              <a:endParaRPr lang="en-US" sz="300" dirty="0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Book" pitchFamily="34" charset="0"/>
                <a:cs typeface="Verdana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Instalación del 2do Silo y Faja</a:t>
              </a:r>
            </a:p>
            <a:p>
              <a:pPr marL="177800" indent="-177800"/>
              <a:r>
                <a:rPr lang="es-PE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    Transportadora Subterránea</a:t>
              </a:r>
            </a:p>
            <a:p>
              <a:pPr marL="177800" indent="-177800"/>
              <a:endParaRPr lang="es-PE" sz="3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Franklin Gothic Book" pitchFamily="34" charset="0"/>
                <a:cs typeface="Verdana"/>
              </a:endParaRPr>
            </a:p>
            <a:p>
              <a:pPr marL="177800" indent="-177800"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12 Grúas Super Post-Pánamax, 3 Grúas Pánamax, </a:t>
              </a:r>
              <a:r>
                <a:rPr lang="en-US" sz="11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4</a:t>
              </a: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 Grúas Móviles</a:t>
              </a:r>
            </a:p>
            <a:p>
              <a:pPr marL="177800" indent="-177800">
                <a:buFont typeface="Arial" pitchFamily="34" charset="0"/>
                <a:buChar char="•"/>
              </a:pPr>
              <a:r>
                <a:rPr lang="en-US" sz="11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Franklin Gothic Book" pitchFamily="34" charset="0"/>
                  <a:cs typeface="Verdana"/>
                </a:rPr>
                <a:t>38 eRTG’s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430005" y="1422530"/>
              <a:ext cx="3411920" cy="2531079"/>
              <a:chOff x="6478045" y="1325574"/>
              <a:chExt cx="3411920" cy="2531079"/>
            </a:xfrm>
          </p:grpSpPr>
          <p:pic>
            <p:nvPicPr>
              <p:cNvPr id="26" name="Imagen 3" descr="maqueta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34" t="8962" r="32936" b="32110"/>
              <a:stretch>
                <a:fillRect/>
              </a:stretch>
            </p:blipFill>
            <p:spPr>
              <a:xfrm>
                <a:off x="6478045" y="1325574"/>
                <a:ext cx="3411920" cy="253107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478045" y="1327378"/>
                <a:ext cx="838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2022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4" name="Trapezoid 33"/>
          <p:cNvSpPr/>
          <p:nvPr/>
        </p:nvSpPr>
        <p:spPr>
          <a:xfrm rot="10800000">
            <a:off x="5194976" y="6110935"/>
            <a:ext cx="3780000" cy="236208"/>
          </a:xfrm>
          <a:prstGeom prst="trapezoid">
            <a:avLst>
              <a:gd name="adj" fmla="val 21043"/>
            </a:avLst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/>
          <p:nvPr/>
        </p:nvSpPr>
        <p:spPr>
          <a:xfrm rot="10800000">
            <a:off x="120844" y="6110936"/>
            <a:ext cx="3852000" cy="236208"/>
          </a:xfrm>
          <a:prstGeom prst="trapezoid">
            <a:avLst>
              <a:gd name="adj" fmla="val 21043"/>
            </a:avLst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bIns="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Título"/>
          <p:cNvSpPr txBox="1">
            <a:spLocks/>
          </p:cNvSpPr>
          <p:nvPr/>
        </p:nvSpPr>
        <p:spPr>
          <a:xfrm>
            <a:off x="685799" y="490116"/>
            <a:ext cx="8056055" cy="4652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400" dirty="0" smtClean="0">
                <a:solidFill>
                  <a:schemeClr val="accent3"/>
                </a:solidFill>
                <a:latin typeface="+mj-lt"/>
                <a:ea typeface="+mj-ea"/>
                <a:cs typeface="Verdana"/>
              </a:rPr>
              <a:t>Proyecto de </a:t>
            </a:r>
            <a:r>
              <a:rPr kumimoji="0" lang="es-P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Verdana"/>
              </a:rPr>
              <a:t>Modernización</a:t>
            </a:r>
          </a:p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Verdana"/>
              </a:rPr>
              <a:t>Inversión de USD 750 Millones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Verdana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335816" y="1241946"/>
            <a:ext cx="8518103" cy="2203774"/>
            <a:chOff x="123664" y="1379645"/>
            <a:chExt cx="8919949" cy="2061443"/>
          </a:xfrm>
        </p:grpSpPr>
        <p:sp>
          <p:nvSpPr>
            <p:cNvPr id="19" name="37 Paralelogramo"/>
            <p:cNvSpPr/>
            <p:nvPr/>
          </p:nvSpPr>
          <p:spPr>
            <a:xfrm>
              <a:off x="123664" y="1388184"/>
              <a:ext cx="8919949" cy="439705"/>
            </a:xfrm>
            <a:prstGeom prst="parallelogram">
              <a:avLst/>
            </a:prstGeom>
            <a:gradFill flip="none" rotWithShape="1">
              <a:gsLst>
                <a:gs pos="0">
                  <a:schemeClr val="tx2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2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2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0" rtlCol="0" anchor="ctr"/>
            <a:lstStyle/>
            <a:p>
              <a:endParaRPr lang="es-PE" dirty="0">
                <a:solidFill>
                  <a:schemeClr val="accent3"/>
                </a:solidFill>
              </a:endParaRPr>
            </a:p>
          </p:txBody>
        </p:sp>
        <p:cxnSp>
          <p:nvCxnSpPr>
            <p:cNvPr id="20" name="39 Conector recto"/>
            <p:cNvCxnSpPr/>
            <p:nvPr/>
          </p:nvCxnSpPr>
          <p:spPr>
            <a:xfrm rot="5400000">
              <a:off x="2168570" y="1544810"/>
              <a:ext cx="439705" cy="10937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41 Conector recto"/>
            <p:cNvCxnSpPr/>
            <p:nvPr/>
          </p:nvCxnSpPr>
          <p:spPr>
            <a:xfrm rot="5400000">
              <a:off x="4402681" y="1549909"/>
              <a:ext cx="439705" cy="10937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42 Conector recto"/>
            <p:cNvCxnSpPr/>
            <p:nvPr/>
          </p:nvCxnSpPr>
          <p:spPr>
            <a:xfrm rot="5400000">
              <a:off x="6639070" y="1564353"/>
              <a:ext cx="439705" cy="10937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3" name="43 CuadroTexto"/>
            <p:cNvSpPr txBox="1"/>
            <p:nvPr/>
          </p:nvSpPr>
          <p:spPr>
            <a:xfrm>
              <a:off x="517477" y="1477515"/>
              <a:ext cx="1476573" cy="3350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PE" dirty="0" smtClean="0">
                  <a:solidFill>
                    <a:schemeClr val="bg1"/>
                  </a:solidFill>
                </a:rPr>
                <a:t>Etapa 1&amp;2</a:t>
              </a:r>
              <a:endParaRPr lang="es-PE" dirty="0">
                <a:solidFill>
                  <a:schemeClr val="bg1"/>
                </a:solidFill>
              </a:endParaRPr>
            </a:p>
          </p:txBody>
        </p:sp>
        <p:sp>
          <p:nvSpPr>
            <p:cNvPr id="24" name="44 CuadroTexto"/>
            <p:cNvSpPr txBox="1"/>
            <p:nvPr/>
          </p:nvSpPr>
          <p:spPr>
            <a:xfrm>
              <a:off x="2792722" y="1477515"/>
              <a:ext cx="1476573" cy="3350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PE" dirty="0" smtClean="0">
                  <a:solidFill>
                    <a:schemeClr val="bg1"/>
                  </a:solidFill>
                </a:rPr>
                <a:t>Etapa 3</a:t>
              </a:r>
              <a:endParaRPr lang="es-PE" dirty="0">
                <a:solidFill>
                  <a:schemeClr val="bg1"/>
                </a:solidFill>
              </a:endParaRPr>
            </a:p>
          </p:txBody>
        </p:sp>
        <p:sp>
          <p:nvSpPr>
            <p:cNvPr id="25" name="45 CuadroTexto"/>
            <p:cNvSpPr txBox="1"/>
            <p:nvPr/>
          </p:nvSpPr>
          <p:spPr>
            <a:xfrm>
              <a:off x="4980904" y="1477515"/>
              <a:ext cx="1476573" cy="3350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PE" dirty="0" smtClean="0">
                  <a:solidFill>
                    <a:schemeClr val="bg1"/>
                  </a:solidFill>
                </a:rPr>
                <a:t>Etapa 4</a:t>
              </a:r>
              <a:endParaRPr lang="es-PE" dirty="0">
                <a:solidFill>
                  <a:schemeClr val="bg1"/>
                </a:solidFill>
              </a:endParaRPr>
            </a:p>
          </p:txBody>
        </p:sp>
        <p:sp>
          <p:nvSpPr>
            <p:cNvPr id="26" name="46 CuadroTexto"/>
            <p:cNvSpPr txBox="1"/>
            <p:nvPr/>
          </p:nvSpPr>
          <p:spPr>
            <a:xfrm>
              <a:off x="7198043" y="1477515"/>
              <a:ext cx="1476573" cy="3350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PE" dirty="0" smtClean="0">
                  <a:solidFill>
                    <a:schemeClr val="bg1"/>
                  </a:solidFill>
                </a:rPr>
                <a:t>Etapa 5</a:t>
              </a:r>
              <a:endParaRPr lang="es-PE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3664" y="1848136"/>
              <a:ext cx="2217928" cy="159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2040" y="1856808"/>
              <a:ext cx="2217927" cy="1572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83640" y="1859693"/>
              <a:ext cx="2217928" cy="1567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20030" y="1845371"/>
              <a:ext cx="2090438" cy="1595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1" name="3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4471171"/>
              </p:ext>
            </p:extLst>
          </p:nvPr>
        </p:nvGraphicFramePr>
        <p:xfrm>
          <a:off x="324529" y="3452193"/>
          <a:ext cx="8443187" cy="2389054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62883"/>
                <a:gridCol w="1043032"/>
                <a:gridCol w="2145620"/>
                <a:gridCol w="2125769"/>
                <a:gridCol w="2065883"/>
              </a:tblGrid>
              <a:tr h="648322"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400" kern="1200" dirty="0" smtClean="0"/>
                        <a:t>2012 - 2014</a:t>
                      </a:r>
                      <a:endParaRPr lang="es-PE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400" kern="1200" dirty="0" smtClean="0"/>
                        <a:t>2015 - 2016</a:t>
                      </a:r>
                      <a:endParaRPr lang="es-PE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400" kern="1200" dirty="0" smtClean="0"/>
                        <a:t>2017 - 2019</a:t>
                      </a:r>
                      <a:endParaRPr lang="es-PE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400" kern="1200" dirty="0" smtClean="0"/>
                        <a:t>2020 – 2022</a:t>
                      </a:r>
                      <a:endParaRPr lang="es-PE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41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dirty="0" smtClean="0"/>
                        <a:t>Modernización de silos y amarraderos</a:t>
                      </a:r>
                      <a:endParaRPr lang="es-PE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s-PE" sz="11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AF3023">
                            <a:shade val="30000"/>
                            <a:satMod val="115000"/>
                          </a:srgbClr>
                        </a:gs>
                        <a:gs pos="50000">
                          <a:srgbClr val="AF3023">
                            <a:shade val="67500"/>
                            <a:satMod val="115000"/>
                          </a:srgbClr>
                        </a:gs>
                        <a:gs pos="100000">
                          <a:srgbClr val="AF3023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1200" dirty="0" smtClean="0"/>
                        <a:t>Demolición de muelles  1, 2, 3 y 4</a:t>
                      </a:r>
                    </a:p>
                    <a:p>
                      <a:pPr algn="ctr"/>
                      <a:r>
                        <a:rPr lang="es-PE" sz="1200" dirty="0" smtClean="0"/>
                        <a:t>Nuevas grúas STS y RTG</a:t>
                      </a:r>
                    </a:p>
                    <a:p>
                      <a:pPr algn="ctr"/>
                      <a:endParaRPr lang="es-PE" sz="1200" dirty="0" smtClean="0"/>
                    </a:p>
                    <a:p>
                      <a:pPr algn="ctr"/>
                      <a:endParaRPr lang="es-PE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s-PE" sz="11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AF3023">
                            <a:shade val="30000"/>
                            <a:satMod val="115000"/>
                          </a:srgbClr>
                        </a:gs>
                        <a:gs pos="50000">
                          <a:srgbClr val="AF3023">
                            <a:shade val="67500"/>
                            <a:satMod val="115000"/>
                          </a:srgbClr>
                        </a:gs>
                        <a:gs pos="100000">
                          <a:srgbClr val="AF3023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dirty="0" smtClean="0"/>
                        <a:t>Capacidad: 2.9 mill TEUs / 9.9 mill tons carga no cont.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900" b="1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(Inicio - demanda de 1.5 millones de TEU’s anual)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322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200" kern="1200" dirty="0" smtClean="0"/>
                        <a:t>USD 206 millones</a:t>
                      </a:r>
                      <a:endParaRPr lang="es-PE" sz="12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200" kern="1200" dirty="0" smtClean="0"/>
                        <a:t>USD 101 millones</a:t>
                      </a:r>
                      <a:endParaRPr lang="es-PE" sz="12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200" kern="1200" dirty="0" smtClean="0"/>
                        <a:t>USD 121 millones</a:t>
                      </a:r>
                      <a:endParaRPr lang="es-PE" sz="12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200" kern="1200" dirty="0" smtClean="0"/>
                        <a:t>USD 154 millones</a:t>
                      </a:r>
                      <a:endParaRPr lang="es-PE" sz="12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PE" sz="1200" kern="1200" dirty="0" smtClean="0"/>
                        <a:t>USD 166 millones</a:t>
                      </a:r>
                      <a:endParaRPr lang="es-PE" sz="1200" b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409657" y="4728445"/>
            <a:ext cx="251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(Inicio - demanda </a:t>
            </a:r>
          </a:p>
          <a:p>
            <a:pPr algn="ctr"/>
            <a:r>
              <a:rPr lang="es-PE" sz="9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1.3 millones de TEU’s anual)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73395" y="4728445"/>
            <a:ext cx="231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(Inicio - demanda </a:t>
            </a:r>
          </a:p>
          <a:p>
            <a:pPr algn="ctr"/>
            <a:r>
              <a:rPr lang="es-PE" sz="9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1.00 millón de TEU’s anual)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4374369" y="4970354"/>
            <a:ext cx="417005" cy="15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C:\Documents and Settings\CSL042\Desktop\APMT_Tag_Hor_CMYKPos_EPS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12496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792" y="1678675"/>
          <a:ext cx="7772407" cy="2538481"/>
        </p:xfrm>
        <a:graphic>
          <a:graphicData uri="http://schemas.openxmlformats.org/drawingml/2006/table">
            <a:tbl>
              <a:tblPr/>
              <a:tblGrid>
                <a:gridCol w="2580679"/>
                <a:gridCol w="432644"/>
                <a:gridCol w="432644"/>
                <a:gridCol w="432644"/>
                <a:gridCol w="432644"/>
                <a:gridCol w="432644"/>
                <a:gridCol w="432644"/>
                <a:gridCol w="432644"/>
                <a:gridCol w="432644"/>
                <a:gridCol w="432644"/>
                <a:gridCol w="432644"/>
                <a:gridCol w="432644"/>
                <a:gridCol w="432644"/>
              </a:tblGrid>
              <a:tr h="2307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AR" sz="16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Proyección</a:t>
                      </a:r>
                      <a:r>
                        <a:rPr lang="en-US" sz="16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de </a:t>
                      </a:r>
                      <a:r>
                        <a:rPr lang="es-PE" sz="16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las</a:t>
                      </a:r>
                      <a:r>
                        <a:rPr lang="en-US" sz="1600" b="1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 </a:t>
                      </a:r>
                      <a:r>
                        <a:rPr lang="es-PE" sz="16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obras</a:t>
                      </a:r>
                      <a:endParaRPr lang="es-PE" sz="16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2012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Q1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Q2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Q3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Q4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Q1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Q2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Q3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Q4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Q1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Q2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Q3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Q4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Aprobación del Expediente Técnico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Licitación Obras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Dragado Principal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Obras de Demolición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Construcción Edificios/</a:t>
                      </a:r>
                      <a:r>
                        <a:rPr lang="es-AR" sz="1300" b="1" i="0" u="none" strike="noStrike" noProof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Gate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Construcción Muelle 5E/ Grúas STS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Construcción Muelle 5D 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Construcción Muelle 11/Granel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771">
                <a:tc>
                  <a:txBody>
                    <a:bodyPr/>
                    <a:lstStyle/>
                    <a:p>
                      <a:pPr algn="l" fontAlgn="b"/>
                      <a:r>
                        <a:rPr lang="es-AR" sz="1300" b="1" i="0" u="none" strike="noStrike" noProof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</a:rPr>
                        <a:t>Pavimento y e-RTG</a:t>
                      </a:r>
                      <a:endParaRPr lang="es-AR" sz="1300" b="1" i="0" u="none" strike="noStrike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lang="es-AR" sz="10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26" marR="8826" marT="882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792" y="4490113"/>
            <a:ext cx="7772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Adelanto de </a:t>
            </a:r>
            <a:r>
              <a:rPr lang="es-PE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obras</a:t>
            </a:r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s-PE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inversiones</a:t>
            </a:r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6 a 12 </a:t>
            </a:r>
            <a:r>
              <a:rPr lang="es-PE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meses</a:t>
            </a:r>
            <a:r>
              <a:rPr lang="en-US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4 </a:t>
            </a:r>
            <a:r>
              <a:rPr lang="es-P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Grúas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Super Post-Pánamax STS  		   -  47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Mll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P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Demolición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s-P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Dragado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s-P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Edificios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-  50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Mll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P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Pavimentos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 e-RTG                                      -  50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Mll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C:\Documents and Settings\CSL042\Desktop\APMT_Tag_Hor_CMYKPos_EP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6668" y="6300127"/>
            <a:ext cx="34671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685799" y="490116"/>
            <a:ext cx="8056055" cy="4652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2000" dirty="0" smtClean="0">
                <a:solidFill>
                  <a:schemeClr val="accent3"/>
                </a:solidFill>
                <a:latin typeface="+mj-lt"/>
                <a:ea typeface="+mj-ea"/>
                <a:cs typeface="Verdana"/>
              </a:rPr>
              <a:t>Proyecto de </a:t>
            </a:r>
            <a:r>
              <a:rPr kumimoji="0" lang="es-P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Verdana"/>
              </a:rPr>
              <a:t>Modernización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es-P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Verdana"/>
              </a:rPr>
              <a:t>							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PE" sz="2300" dirty="0" smtClean="0">
                <a:solidFill>
                  <a:schemeClr val="accent3"/>
                </a:solidFill>
                <a:latin typeface="+mj-lt"/>
                <a:ea typeface="+mj-ea"/>
                <a:cs typeface="Verdana"/>
              </a:rPr>
              <a:t>							</a:t>
            </a:r>
            <a:r>
              <a:rPr kumimoji="0" lang="es-PE" sz="2300" b="0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Verdana"/>
              </a:rPr>
              <a:t>Etapa </a:t>
            </a:r>
            <a:r>
              <a:rPr lang="es-PE" sz="2300" dirty="0" smtClean="0">
                <a:solidFill>
                  <a:schemeClr val="accent3"/>
                </a:solidFill>
                <a:cs typeface="Verdana"/>
              </a:rPr>
              <a:t>1 &amp; 2</a:t>
            </a:r>
            <a:endParaRPr kumimoji="0" lang="es-PE" sz="23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PMTC 25 Agosto 2011">
  <a:themeElements>
    <a:clrScheme name="APM Terminals">
      <a:dk1>
        <a:sysClr val="windowText" lastClr="000000"/>
      </a:dk1>
      <a:lt1>
        <a:sysClr val="window" lastClr="FFFFFF"/>
      </a:lt1>
      <a:dk2>
        <a:srgbClr val="004165"/>
      </a:dk2>
      <a:lt2>
        <a:srgbClr val="FFFFFF"/>
      </a:lt2>
      <a:accent1>
        <a:srgbClr val="3CB6CE"/>
      </a:accent1>
      <a:accent2>
        <a:srgbClr val="004165"/>
      </a:accent2>
      <a:accent3>
        <a:srgbClr val="FF6319"/>
      </a:accent3>
      <a:accent4>
        <a:srgbClr val="EEAF30"/>
      </a:accent4>
      <a:accent5>
        <a:srgbClr val="776F65"/>
      </a:accent5>
      <a:accent6>
        <a:srgbClr val="CBC7BF"/>
      </a:accent6>
      <a:hlink>
        <a:srgbClr val="3CB6CE"/>
      </a:hlink>
      <a:folHlink>
        <a:srgbClr val="3CB6CE"/>
      </a:folHlink>
    </a:clrScheme>
    <a:fontScheme name="APM Terminal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lIns="0" rIns="0" bIns="0"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923EDD3FA6A842981E0CCE5CA1D2B5" ma:contentTypeVersion="0" ma:contentTypeDescription="Create a new document." ma:contentTypeScope="" ma:versionID="e75ea273ea4a2dcc3e62059d10253e41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702C831-9D1D-4668-8031-D704086DBB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43B262-108D-4630-ADB2-9CF149C39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3503BE1C-7497-4994-AE81-4D51C13DC666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APMTC 25 Agosto 2011</Template>
  <TotalTime>0</TotalTime>
  <Words>1582</Words>
  <Application>Microsoft Macintosh PowerPoint</Application>
  <PresentationFormat>Presentación en pantalla (4:3)</PresentationFormat>
  <Paragraphs>482</Paragraphs>
  <Slides>17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APMTC 25 Agosto 2011</vt:lpstr>
      <vt:lpstr>Diapositiva 1</vt:lpstr>
      <vt:lpstr>Diapositiva 2</vt:lpstr>
      <vt:lpstr>Diapositiva 3</vt:lpstr>
      <vt:lpstr>Diapositiva 4</vt:lpstr>
      <vt:lpstr>Diapositiva 5</vt:lpstr>
      <vt:lpstr>Diapositiva 6</vt:lpstr>
      <vt:lpstr>Inversión portuaria más importante de la Costa Oeste del Pacífico Sudamericano</vt:lpstr>
      <vt:lpstr>Diapositiva 8</vt:lpstr>
      <vt:lpstr>Diapositiva 9</vt:lpstr>
      <vt:lpstr>Desarrollo del Muelle 5E Grúas pórtico y calado profundo disponibles para finales del T3 2013</vt:lpstr>
      <vt:lpstr>Nuestros avances en el 1er año de operaciones Inversión adicional de USD 30 millones – Adquisición de Equipos y Estudios</vt:lpstr>
      <vt:lpstr>Capacitación constante para nuestros trabajadores y estibadores</vt:lpstr>
      <vt:lpstr>Diapositiva 13</vt:lpstr>
      <vt:lpstr>Avances en 11 meses de operaciones Mejoras en la Productividad</vt:lpstr>
      <vt:lpstr>Diapositiva 15</vt:lpstr>
      <vt:lpstr>Diapositiva 16</vt:lpstr>
      <vt:lpstr>Diapositiva 17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2011-08-25T12:51:11Z</dcterms:created>
  <dcterms:modified xsi:type="dcterms:W3CDTF">2012-07-04T15:44:06Z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0x010100C7923EDD3FA6A842981E0CCE5CA1D2B5</vt:lpwstr>
  </property>
</Properties>
</file>